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Arialle" panose="020B0604020202020204" pitchFamily="34" charset="0"/>
      <p:regular r:id="rId24"/>
    </p:embeddedFont>
    <p:embeddedFont>
      <p:font typeface="Arialle Bold" panose="020B0704020202020204" pitchFamily="34" charset="0"/>
      <p:regular r:id="rId25"/>
      <p:bold r:id="rId26"/>
    </p:embeddedFont>
    <p:embeddedFont>
      <p:font typeface="Arimo" panose="020B0604020202020204" pitchFamily="34" charset="0"/>
      <p:regular r:id="rId27"/>
    </p:embeddedFont>
    <p:embeddedFont>
      <p:font typeface="Calibri" panose="020F0502020204030204" pitchFamily="34" charset="0"/>
      <p:regular r:id="rId28"/>
      <p:bold r:id="rId29"/>
      <p:italic r:id="rId30"/>
      <p:boldItalic r:id="rId31"/>
    </p:embeddedFont>
    <p:embeddedFont>
      <p:font typeface="Helveticish" panose="020B0604020202020204" pitchFamily="34" charset="0"/>
      <p:regular r:id="rId32"/>
    </p:embeddedFont>
    <p:embeddedFont>
      <p:font typeface="Helveticish Bold" panose="020B0704020202020204" pitchFamily="34" charset="0"/>
      <p:regular r:id="rId33"/>
      <p:bold r:id="rId34"/>
    </p:embeddedFont>
    <p:embeddedFont>
      <p:font typeface="Oswald" pitchFamily="2" charset="77"/>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2" autoAdjust="0"/>
    <p:restoredTop sz="94626" autoAdjust="0"/>
  </p:normalViewPr>
  <p:slideViewPr>
    <p:cSldViewPr>
      <p:cViewPr varScale="1">
        <p:scale>
          <a:sx n="124" d="100"/>
          <a:sy n="124" d="100"/>
        </p:scale>
        <p:origin x="200"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623"/>
          <a:stretch>
            <a:fillRect/>
          </a:stretch>
        </p:blipFill>
        <p:spPr>
          <a:xfrm>
            <a:off x="4273187" y="2743200"/>
            <a:ext cx="3645626" cy="1987966"/>
          </a:xfrm>
          <a:prstGeom prst="rect">
            <a:avLst/>
          </a:prstGeom>
        </p:spPr>
      </p:pic>
      <p:sp>
        <p:nvSpPr>
          <p:cNvPr id="3" name="TextBox 3"/>
          <p:cNvSpPr txBox="1"/>
          <p:nvPr/>
        </p:nvSpPr>
        <p:spPr>
          <a:xfrm>
            <a:off x="2260857" y="4947797"/>
            <a:ext cx="8435900" cy="1046570"/>
          </a:xfrm>
          <a:prstGeom prst="rect">
            <a:avLst/>
          </a:prstGeom>
        </p:spPr>
        <p:txBody>
          <a:bodyPr lIns="0" tIns="0" rIns="0" bIns="0" rtlCol="0" anchor="t">
            <a:spAutoFit/>
          </a:bodyPr>
          <a:lstStyle/>
          <a:p>
            <a:pPr algn="l">
              <a:lnSpc>
                <a:spcPts val="2794"/>
              </a:lnSpc>
            </a:pPr>
            <a:r>
              <a:rPr lang="en-US" sz="1995" spc="-5" dirty="0">
                <a:solidFill>
                  <a:srgbClr val="000000"/>
                </a:solidFill>
                <a:latin typeface="Helveticish"/>
              </a:rPr>
              <a:t>Many thanks to the Office of Behavioral Health Wellness, Virginia Department of Behavioral Health and Developmental Services for funding this presentation</a:t>
            </a:r>
          </a:p>
        </p:txBody>
      </p:sp>
      <p:sp>
        <p:nvSpPr>
          <p:cNvPr id="4" name="TextBox 4"/>
          <p:cNvSpPr txBox="1"/>
          <p:nvPr/>
        </p:nvSpPr>
        <p:spPr>
          <a:xfrm>
            <a:off x="2044815" y="1143000"/>
            <a:ext cx="8102370" cy="1535969"/>
          </a:xfrm>
          <a:prstGeom prst="rect">
            <a:avLst/>
          </a:prstGeom>
        </p:spPr>
        <p:txBody>
          <a:bodyPr lIns="0" tIns="0" rIns="0" bIns="0" rtlCol="0" anchor="t">
            <a:spAutoFit/>
          </a:bodyPr>
          <a:lstStyle/>
          <a:p>
            <a:pPr algn="ctr">
              <a:lnSpc>
                <a:spcPts val="6165"/>
              </a:lnSpc>
            </a:pPr>
            <a:r>
              <a:rPr lang="en-US" sz="4403" spc="-13" dirty="0">
                <a:solidFill>
                  <a:srgbClr val="000000"/>
                </a:solidFill>
                <a:latin typeface="Oswald"/>
              </a:rPr>
              <a:t>Marijuana (Cannabis) Legalization: Implications for Youth Use Prevention</a:t>
            </a:r>
          </a:p>
        </p:txBody>
      </p:sp>
      <p:sp>
        <p:nvSpPr>
          <p:cNvPr id="5" name="TextBox 5"/>
          <p:cNvSpPr txBox="1"/>
          <p:nvPr/>
        </p:nvSpPr>
        <p:spPr>
          <a:xfrm>
            <a:off x="10696757" y="6342623"/>
            <a:ext cx="1330055" cy="261487"/>
          </a:xfrm>
          <a:prstGeom prst="rect">
            <a:avLst/>
          </a:prstGeom>
        </p:spPr>
        <p:txBody>
          <a:bodyPr lIns="0" tIns="0" rIns="0" bIns="0" rtlCol="0" anchor="t">
            <a:spAutoFit/>
          </a:bodyPr>
          <a:lstStyle/>
          <a:p>
            <a:pPr algn="l">
              <a:lnSpc>
                <a:spcPts val="2064"/>
              </a:lnSpc>
            </a:pPr>
            <a:r>
              <a:rPr lang="en-US" sz="1474" spc="-4">
                <a:solidFill>
                  <a:srgbClr val="000000"/>
                </a:solidFill>
                <a:latin typeface="Helveticish"/>
              </a:rPr>
              <a:t>February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311159" y="0"/>
            <a:ext cx="6879317" cy="6857998"/>
            <a:chOff x="0" y="0"/>
            <a:chExt cx="9172423" cy="9143997"/>
          </a:xfrm>
        </p:grpSpPr>
        <p:sp>
          <p:nvSpPr>
            <p:cNvPr id="3" name="Freeform 3"/>
            <p:cNvSpPr/>
            <p:nvPr/>
          </p:nvSpPr>
          <p:spPr>
            <a:xfrm>
              <a:off x="-19050" y="0"/>
              <a:ext cx="9191498" cy="9144000"/>
            </a:xfrm>
            <a:custGeom>
              <a:avLst/>
              <a:gdLst/>
              <a:ahLst/>
              <a:cxnLst/>
              <a:rect l="l" t="t" r="r" b="b"/>
              <a:pathLst>
                <a:path w="9191498" h="9144000">
                  <a:moveTo>
                    <a:pt x="1489837" y="0"/>
                  </a:moveTo>
                  <a:lnTo>
                    <a:pt x="1346708" y="262128"/>
                  </a:lnTo>
                  <a:cubicBezTo>
                    <a:pt x="1086358" y="764413"/>
                    <a:pt x="867410" y="1288161"/>
                    <a:pt x="680466" y="1828292"/>
                  </a:cubicBezTo>
                  <a:cubicBezTo>
                    <a:pt x="389509" y="2676271"/>
                    <a:pt x="188722" y="3552444"/>
                    <a:pt x="81280" y="4441952"/>
                  </a:cubicBezTo>
                  <a:cubicBezTo>
                    <a:pt x="24892" y="4897247"/>
                    <a:pt x="0" y="5351907"/>
                    <a:pt x="35433" y="5809869"/>
                  </a:cubicBezTo>
                  <a:cubicBezTo>
                    <a:pt x="77216" y="6345301"/>
                    <a:pt x="140589" y="6877304"/>
                    <a:pt x="247777" y="7403973"/>
                  </a:cubicBezTo>
                  <a:cubicBezTo>
                    <a:pt x="366014" y="7985252"/>
                    <a:pt x="526542" y="8552815"/>
                    <a:pt x="738505" y="9104376"/>
                  </a:cubicBezTo>
                  <a:lnTo>
                    <a:pt x="755142" y="9144000"/>
                  </a:lnTo>
                  <a:lnTo>
                    <a:pt x="825500" y="9144000"/>
                  </a:lnTo>
                  <a:lnTo>
                    <a:pt x="816356" y="9122029"/>
                  </a:lnTo>
                  <a:cubicBezTo>
                    <a:pt x="699135" y="8818626"/>
                    <a:pt x="596519" y="8507730"/>
                    <a:pt x="506857" y="8190230"/>
                  </a:cubicBezTo>
                  <a:cubicBezTo>
                    <a:pt x="428752" y="7913751"/>
                    <a:pt x="371221" y="7631557"/>
                    <a:pt x="304292" y="7351903"/>
                  </a:cubicBezTo>
                  <a:cubicBezTo>
                    <a:pt x="302768" y="7337044"/>
                    <a:pt x="301879" y="7322058"/>
                    <a:pt x="301879" y="7307199"/>
                  </a:cubicBezTo>
                  <a:lnTo>
                    <a:pt x="301879" y="7307199"/>
                  </a:lnTo>
                  <a:cubicBezTo>
                    <a:pt x="350774" y="7476744"/>
                    <a:pt x="389763" y="7626350"/>
                    <a:pt x="435991" y="7773797"/>
                  </a:cubicBezTo>
                  <a:cubicBezTo>
                    <a:pt x="556387" y="8157845"/>
                    <a:pt x="695198" y="8531352"/>
                    <a:pt x="853186" y="8894064"/>
                  </a:cubicBezTo>
                  <a:lnTo>
                    <a:pt x="970534" y="9144000"/>
                  </a:lnTo>
                  <a:lnTo>
                    <a:pt x="9191498" y="9144000"/>
                  </a:lnTo>
                  <a:lnTo>
                    <a:pt x="9191498" y="0"/>
                  </a:lnTo>
                  <a:lnTo>
                    <a:pt x="1655953" y="0"/>
                  </a:lnTo>
                  <a:lnTo>
                    <a:pt x="1527556" y="198247"/>
                  </a:lnTo>
                  <a:cubicBezTo>
                    <a:pt x="1351915" y="487299"/>
                    <a:pt x="1192276" y="786003"/>
                    <a:pt x="1046861" y="1093216"/>
                  </a:cubicBezTo>
                  <a:cubicBezTo>
                    <a:pt x="1039749" y="1111377"/>
                    <a:pt x="1028065" y="1127252"/>
                    <a:pt x="1012825" y="1139317"/>
                  </a:cubicBezTo>
                  <a:lnTo>
                    <a:pt x="1012825" y="1139317"/>
                  </a:lnTo>
                  <a:cubicBezTo>
                    <a:pt x="1032510" y="1093216"/>
                    <a:pt x="1051433" y="1046734"/>
                    <a:pt x="1071372" y="1000506"/>
                  </a:cubicBezTo>
                  <a:cubicBezTo>
                    <a:pt x="1152779" y="811657"/>
                    <a:pt x="1238885" y="625602"/>
                    <a:pt x="1329944" y="442341"/>
                  </a:cubicBezTo>
                  <a:lnTo>
                    <a:pt x="1566672" y="0"/>
                  </a:lnTo>
                  <a:close/>
                </a:path>
              </a:pathLst>
            </a:custGeom>
            <a:blipFill>
              <a:blip r:embed="rId2"/>
              <a:stretch>
                <a:fillRect/>
              </a:stretch>
            </a:blipFill>
          </p:spPr>
        </p:sp>
      </p:grpSp>
      <p:sp>
        <p:nvSpPr>
          <p:cNvPr id="4" name="TextBox 4"/>
          <p:cNvSpPr txBox="1"/>
          <p:nvPr/>
        </p:nvSpPr>
        <p:spPr>
          <a:xfrm>
            <a:off x="298368" y="229103"/>
            <a:ext cx="5388115" cy="56388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does marijuana work? </a:t>
            </a:r>
          </a:p>
        </p:txBody>
      </p:sp>
      <p:sp>
        <p:nvSpPr>
          <p:cNvPr id="5" name="TextBox 5"/>
          <p:cNvSpPr txBox="1"/>
          <p:nvPr/>
        </p:nvSpPr>
        <p:spPr>
          <a:xfrm>
            <a:off x="685800" y="1088095"/>
            <a:ext cx="4323698" cy="5076825"/>
          </a:xfrm>
          <a:prstGeom prst="rect">
            <a:avLst/>
          </a:prstGeom>
        </p:spPr>
        <p:txBody>
          <a:bodyPr lIns="0" tIns="0" rIns="0" bIns="0" rtlCol="0" anchor="t">
            <a:spAutoFit/>
          </a:bodyPr>
          <a:lstStyle/>
          <a:p>
            <a:pPr>
              <a:lnSpc>
                <a:spcPts val="2100"/>
              </a:lnSpc>
            </a:pPr>
            <a:r>
              <a:rPr lang="en-US" sz="1500" dirty="0">
                <a:solidFill>
                  <a:srgbClr val="000000"/>
                </a:solidFill>
                <a:latin typeface="Helveticish"/>
              </a:rPr>
              <a:t>•THC, mimicking anandamide, activates the brain’s reward system, which includes regions that govern the response to healthy pleasurable behaviors such as sex and eating. </a:t>
            </a:r>
          </a:p>
          <a:p>
            <a:pPr>
              <a:lnSpc>
                <a:spcPts val="2100"/>
              </a:lnSpc>
            </a:pPr>
            <a:endParaRPr lang="en-US" sz="1500" dirty="0">
              <a:solidFill>
                <a:srgbClr val="000000"/>
              </a:solidFill>
              <a:latin typeface="Helveticish"/>
            </a:endParaRPr>
          </a:p>
          <a:p>
            <a:pPr>
              <a:lnSpc>
                <a:spcPts val="2100"/>
              </a:lnSpc>
            </a:pPr>
            <a:r>
              <a:rPr lang="en-US" sz="1500" dirty="0">
                <a:solidFill>
                  <a:srgbClr val="000000"/>
                </a:solidFill>
                <a:latin typeface="Arimo"/>
              </a:rPr>
              <a:t>•THC stimulates neurons in the reward system to release dopamine, a signaling chemical, at levels higher than typically observed in response to natural rewarding stimuli. </a:t>
            </a:r>
          </a:p>
          <a:p>
            <a:pPr>
              <a:lnSpc>
                <a:spcPts val="2100"/>
              </a:lnSpc>
            </a:pPr>
            <a:endParaRPr lang="en-US" sz="1500" dirty="0">
              <a:solidFill>
                <a:srgbClr val="000000"/>
              </a:solidFill>
              <a:latin typeface="Arimo"/>
            </a:endParaRPr>
          </a:p>
          <a:p>
            <a:pPr>
              <a:lnSpc>
                <a:spcPts val="2100"/>
              </a:lnSpc>
            </a:pPr>
            <a:r>
              <a:rPr lang="en-US" sz="1500" dirty="0">
                <a:solidFill>
                  <a:srgbClr val="000000"/>
                </a:solidFill>
                <a:latin typeface="Arimo"/>
              </a:rPr>
              <a:t>•This surge of dopamine creates a high or feeling of pleasure, and “teaches” the brain to repeat the rewarding behavior, helping account for marijuana’s addictive properties. </a:t>
            </a:r>
          </a:p>
          <a:p>
            <a:pPr>
              <a:lnSpc>
                <a:spcPts val="2100"/>
              </a:lnSpc>
            </a:pPr>
            <a:endParaRPr lang="en-US" sz="1500" dirty="0">
              <a:solidFill>
                <a:srgbClr val="000000"/>
              </a:solidFill>
              <a:latin typeface="Arimo"/>
            </a:endParaRPr>
          </a:p>
          <a:p>
            <a:pPr>
              <a:lnSpc>
                <a:spcPts val="2100"/>
              </a:lnSpc>
            </a:pPr>
            <a:r>
              <a:rPr lang="en-US" sz="1500" dirty="0">
                <a:solidFill>
                  <a:srgbClr val="000000"/>
                </a:solidFill>
                <a:latin typeface="Arimo"/>
              </a:rPr>
              <a:t>•The developing adolescent brain relies heavily on the brain’s reward center, which makes teens more sensitive to the effects of dopamine and at greater risk of addiction.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987125" y="467784"/>
            <a:ext cx="3948288" cy="5922433"/>
          </a:xfrm>
          <a:prstGeom prst="rect">
            <a:avLst/>
          </a:prstGeom>
        </p:spPr>
      </p:pic>
      <p:sp>
        <p:nvSpPr>
          <p:cNvPr id="3" name="TextBox 3"/>
          <p:cNvSpPr txBox="1"/>
          <p:nvPr/>
        </p:nvSpPr>
        <p:spPr>
          <a:xfrm>
            <a:off x="1249959" y="4658964"/>
            <a:ext cx="2553476" cy="1619250"/>
          </a:xfrm>
          <a:prstGeom prst="rect">
            <a:avLst/>
          </a:prstGeom>
        </p:spPr>
        <p:txBody>
          <a:bodyPr lIns="0" tIns="0" rIns="0" bIns="0" rtlCol="0" anchor="t">
            <a:spAutoFit/>
          </a:bodyPr>
          <a:lstStyle/>
          <a:p>
            <a:pPr>
              <a:lnSpc>
                <a:spcPts val="2160"/>
              </a:lnSpc>
            </a:pPr>
            <a:r>
              <a:rPr lang="en-US" sz="1800" spc="-18" dirty="0">
                <a:solidFill>
                  <a:srgbClr val="000000"/>
                </a:solidFill>
                <a:latin typeface="Helveticish"/>
              </a:rPr>
              <a:t>Marijuana use over a long period of time can cause respiratory problems and make it difficult to retain and process information.</a:t>
            </a:r>
          </a:p>
        </p:txBody>
      </p:sp>
      <p:sp>
        <p:nvSpPr>
          <p:cNvPr id="4" name="TextBox 4"/>
          <p:cNvSpPr txBox="1"/>
          <p:nvPr/>
        </p:nvSpPr>
        <p:spPr>
          <a:xfrm>
            <a:off x="1249959" y="1632977"/>
            <a:ext cx="5237518" cy="2803396"/>
          </a:xfrm>
          <a:prstGeom prst="rect">
            <a:avLst/>
          </a:prstGeom>
        </p:spPr>
        <p:txBody>
          <a:bodyPr lIns="0" tIns="0" rIns="0" bIns="0" rtlCol="0" anchor="t">
            <a:spAutoFit/>
          </a:bodyPr>
          <a:lstStyle/>
          <a:p>
            <a:pPr>
              <a:lnSpc>
                <a:spcPts val="2160"/>
              </a:lnSpc>
            </a:pPr>
            <a:r>
              <a:rPr lang="en-US" sz="1800" spc="-18" dirty="0">
                <a:solidFill>
                  <a:srgbClr val="000000"/>
                </a:solidFill>
                <a:latin typeface="Helveticish"/>
              </a:rPr>
              <a:t>In addition to the risk of addiction, marijuana use leads to other short-and long-term consequences.</a:t>
            </a:r>
          </a:p>
          <a:p>
            <a:pP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Short-term effects from marijuana use include </a:t>
            </a:r>
          </a:p>
          <a:p>
            <a:pPr>
              <a:lnSpc>
                <a:spcPts val="2160"/>
              </a:lnSpc>
            </a:pPr>
            <a:r>
              <a:rPr lang="en-US" sz="1800" spc="-18" dirty="0">
                <a:solidFill>
                  <a:srgbClr val="000000"/>
                </a:solidFill>
                <a:latin typeface="Helveticish"/>
              </a:rPr>
              <a:t>feelings of relaxation or demotivation; </a:t>
            </a:r>
          </a:p>
          <a:p>
            <a:pPr>
              <a:lnSpc>
                <a:spcPts val="2160"/>
              </a:lnSpc>
            </a:pPr>
            <a:r>
              <a:rPr lang="en-US" sz="1800" spc="-18" dirty="0">
                <a:solidFill>
                  <a:srgbClr val="000000"/>
                </a:solidFill>
                <a:latin typeface="Helveticish"/>
              </a:rPr>
              <a:t>increased heart rate; </a:t>
            </a:r>
          </a:p>
          <a:p>
            <a:pPr>
              <a:lnSpc>
                <a:spcPts val="2160"/>
              </a:lnSpc>
            </a:pPr>
            <a:r>
              <a:rPr lang="en-US" sz="1800" spc="-18" dirty="0">
                <a:solidFill>
                  <a:srgbClr val="000000"/>
                </a:solidFill>
                <a:latin typeface="Helveticish"/>
              </a:rPr>
              <a:t>loss of coordination and slower reaction times; </a:t>
            </a:r>
          </a:p>
          <a:p>
            <a:pPr>
              <a:lnSpc>
                <a:spcPts val="2160"/>
              </a:lnSpc>
            </a:pPr>
            <a:r>
              <a:rPr lang="en-US" sz="1800" spc="-18" dirty="0">
                <a:solidFill>
                  <a:srgbClr val="000000"/>
                </a:solidFill>
                <a:latin typeface="Helveticish"/>
              </a:rPr>
              <a:t>altered sense of time; </a:t>
            </a:r>
          </a:p>
          <a:p>
            <a:pPr>
              <a:lnSpc>
                <a:spcPts val="2160"/>
              </a:lnSpc>
            </a:pPr>
            <a:r>
              <a:rPr lang="en-US" sz="1800" spc="-18" dirty="0">
                <a:solidFill>
                  <a:srgbClr val="000000"/>
                </a:solidFill>
                <a:latin typeface="Helveticish"/>
              </a:rPr>
              <a:t>increased appetite; and</a:t>
            </a:r>
          </a:p>
          <a:p>
            <a:pPr>
              <a:lnSpc>
                <a:spcPts val="2160"/>
              </a:lnSpc>
            </a:pPr>
            <a:r>
              <a:rPr lang="en-US" sz="1802" spc="-18" dirty="0">
                <a:solidFill>
                  <a:srgbClr val="000000"/>
                </a:solidFill>
                <a:latin typeface="Arialle"/>
              </a:rPr>
              <a:t>feelings of anxiety, fear, distrust, and panic. </a:t>
            </a:r>
            <a:r>
              <a:rPr lang="en-US" sz="1800" spc="-18" dirty="0">
                <a:solidFill>
                  <a:srgbClr val="000000"/>
                </a:solidFill>
                <a:latin typeface="Helveticish"/>
              </a:rPr>
              <a:t> </a:t>
            </a:r>
          </a:p>
        </p:txBody>
      </p:sp>
      <p:sp>
        <p:nvSpPr>
          <p:cNvPr id="5" name="TextBox 5"/>
          <p:cNvSpPr txBox="1"/>
          <p:nvPr/>
        </p:nvSpPr>
        <p:spPr>
          <a:xfrm>
            <a:off x="685800" y="256339"/>
            <a:ext cx="6301325" cy="1144905"/>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Short and Long-term Consequences of Youth Marijuana Use</a:t>
            </a:r>
          </a:p>
        </p:txBody>
      </p:sp>
      <p:sp>
        <p:nvSpPr>
          <p:cNvPr id="7" name="TextBox 7"/>
          <p:cNvSpPr txBox="1"/>
          <p:nvPr/>
        </p:nvSpPr>
        <p:spPr>
          <a:xfrm>
            <a:off x="6987125" y="6439363"/>
            <a:ext cx="2600602" cy="259654"/>
          </a:xfrm>
          <a:prstGeom prst="rect">
            <a:avLst/>
          </a:prstGeom>
        </p:spPr>
        <p:txBody>
          <a:bodyPr lIns="0" tIns="0" rIns="0" bIns="0" rtlCol="0" anchor="t">
            <a:spAutoFit/>
          </a:bodyPr>
          <a:lstStyle/>
          <a:p>
            <a:pPr algn="l">
              <a:lnSpc>
                <a:spcPts val="1963"/>
              </a:lnSpc>
            </a:pPr>
            <a:r>
              <a:rPr lang="en-US" sz="1402" spc="-14">
                <a:solidFill>
                  <a:srgbClr val="000000"/>
                </a:solidFill>
                <a:latin typeface="Arialle"/>
              </a:rPr>
              <a:t>image: Tommaso Novi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365558" y="858679"/>
            <a:ext cx="5140642" cy="5140642"/>
          </a:xfrm>
          <a:prstGeom prst="rect">
            <a:avLst/>
          </a:prstGeom>
        </p:spPr>
      </p:pic>
      <p:sp>
        <p:nvSpPr>
          <p:cNvPr id="3" name="TextBox 3"/>
          <p:cNvSpPr txBox="1"/>
          <p:nvPr/>
        </p:nvSpPr>
        <p:spPr>
          <a:xfrm>
            <a:off x="685800" y="2324957"/>
            <a:ext cx="5212478" cy="3970318"/>
          </a:xfrm>
          <a:prstGeom prst="rect">
            <a:avLst/>
          </a:prstGeom>
        </p:spPr>
        <p:txBody>
          <a:bodyPr lIns="0" tIns="0" rIns="0" bIns="0" rtlCol="0" anchor="t">
            <a:spAutoFit/>
          </a:bodyPr>
          <a:lstStyle/>
          <a:p>
            <a:pPr>
              <a:lnSpc>
                <a:spcPts val="2628"/>
              </a:lnSpc>
            </a:pPr>
            <a:r>
              <a:rPr lang="en-US" sz="1800" spc="-18" dirty="0">
                <a:solidFill>
                  <a:srgbClr val="000000"/>
                </a:solidFill>
                <a:latin typeface="Helveticish"/>
              </a:rPr>
              <a:t>Marijuana use among teens increases the risk of academic problems. </a:t>
            </a:r>
          </a:p>
          <a:p>
            <a:pPr>
              <a:lnSpc>
                <a:spcPts val="2628"/>
              </a:lnSpc>
            </a:pPr>
            <a:r>
              <a:rPr lang="en-US" spc="-18" dirty="0">
                <a:solidFill>
                  <a:srgbClr val="000000"/>
                </a:solidFill>
                <a:latin typeface="Helveticish"/>
              </a:rPr>
              <a:t>How?</a:t>
            </a:r>
            <a:endParaRPr lang="en-US" sz="1800" spc="-18" dirty="0">
              <a:solidFill>
                <a:srgbClr val="000000"/>
              </a:solidFill>
              <a:latin typeface="Helveticish"/>
            </a:endParaRPr>
          </a:p>
          <a:p>
            <a:pPr>
              <a:lnSpc>
                <a:spcPts val="2628"/>
              </a:lnSpc>
            </a:pPr>
            <a:r>
              <a:rPr lang="en-US" sz="1800" spc="-18" dirty="0">
                <a:solidFill>
                  <a:srgbClr val="000000"/>
                </a:solidFill>
                <a:latin typeface="Helveticish"/>
              </a:rPr>
              <a:t>THC impacts the hippocampus, a part of the brain responsible for cognitive functions including </a:t>
            </a:r>
          </a:p>
          <a:p>
            <a:pPr>
              <a:lnSpc>
                <a:spcPts val="2628"/>
              </a:lnSpc>
            </a:pPr>
            <a:r>
              <a:rPr lang="en-US" sz="1800" spc="-18" dirty="0">
                <a:solidFill>
                  <a:srgbClr val="000000"/>
                </a:solidFill>
                <a:latin typeface="Helveticish"/>
              </a:rPr>
              <a:t>attention, critical thinking, processing, and storing new information. </a:t>
            </a:r>
          </a:p>
          <a:p>
            <a:pPr>
              <a:lnSpc>
                <a:spcPts val="2628"/>
              </a:lnSpc>
            </a:pPr>
            <a:r>
              <a:rPr lang="en-US" sz="1800" spc="-18" dirty="0">
                <a:solidFill>
                  <a:srgbClr val="000000"/>
                </a:solidFill>
                <a:latin typeface="Helveticish"/>
              </a:rPr>
              <a:t>Impaired focus and concentration have serious implications for student learning and achievement. In addition, marijuana use among teens has also been linked to lack of motivation, which may be </a:t>
            </a:r>
          </a:p>
          <a:p>
            <a:pPr>
              <a:lnSpc>
                <a:spcPts val="2628"/>
              </a:lnSpc>
            </a:pPr>
            <a:r>
              <a:rPr lang="en-US" sz="1800" spc="-18" dirty="0">
                <a:solidFill>
                  <a:srgbClr val="000000"/>
                </a:solidFill>
                <a:latin typeface="Helveticish"/>
              </a:rPr>
              <a:t>the cause for school absences and drop-out rates.</a:t>
            </a:r>
          </a:p>
        </p:txBody>
      </p:sp>
      <p:sp>
        <p:nvSpPr>
          <p:cNvPr id="4" name="TextBox 4"/>
          <p:cNvSpPr txBox="1"/>
          <p:nvPr/>
        </p:nvSpPr>
        <p:spPr>
          <a:xfrm>
            <a:off x="685800" y="221080"/>
            <a:ext cx="4937845" cy="172593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Short and Long-term Consequences of Youth Marijuana Use</a:t>
            </a:r>
          </a:p>
        </p:txBody>
      </p:sp>
      <p:sp>
        <p:nvSpPr>
          <p:cNvPr id="5" name="TextBox 5"/>
          <p:cNvSpPr txBox="1"/>
          <p:nvPr/>
        </p:nvSpPr>
        <p:spPr>
          <a:xfrm>
            <a:off x="9603505" y="6278524"/>
            <a:ext cx="2588495" cy="259654"/>
          </a:xfrm>
          <a:prstGeom prst="rect">
            <a:avLst/>
          </a:prstGeom>
        </p:spPr>
        <p:txBody>
          <a:bodyPr lIns="0" tIns="0" rIns="0" bIns="0" rtlCol="0" anchor="t">
            <a:spAutoFit/>
          </a:bodyPr>
          <a:lstStyle/>
          <a:p>
            <a:pPr algn="l">
              <a:lnSpc>
                <a:spcPts val="1963"/>
              </a:lnSpc>
            </a:pPr>
            <a:r>
              <a:rPr lang="en-US" sz="1402" spc="-14">
                <a:solidFill>
                  <a:srgbClr val="000000"/>
                </a:solidFill>
                <a:latin typeface="Arialle"/>
              </a:rPr>
              <a:t>image: Zeynep Kucuk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432364" y="685800"/>
            <a:ext cx="3664390" cy="5493152"/>
          </a:xfrm>
          <a:prstGeom prst="rect">
            <a:avLst/>
          </a:prstGeom>
        </p:spPr>
      </p:pic>
      <p:sp>
        <p:nvSpPr>
          <p:cNvPr id="3" name="TextBox 3"/>
          <p:cNvSpPr txBox="1"/>
          <p:nvPr/>
        </p:nvSpPr>
        <p:spPr>
          <a:xfrm>
            <a:off x="1197069" y="2479550"/>
            <a:ext cx="5725485" cy="2952750"/>
          </a:xfrm>
          <a:prstGeom prst="rect">
            <a:avLst/>
          </a:prstGeom>
        </p:spPr>
        <p:txBody>
          <a:bodyPr lIns="0" tIns="0" rIns="0" bIns="0" rtlCol="0" anchor="t">
            <a:spAutoFit/>
          </a:bodyPr>
          <a:lstStyle/>
          <a:p>
            <a:pPr>
              <a:lnSpc>
                <a:spcPts val="2160"/>
              </a:lnSpc>
            </a:pPr>
            <a:r>
              <a:rPr lang="en-US" sz="1800" spc="-18" dirty="0">
                <a:solidFill>
                  <a:srgbClr val="000000"/>
                </a:solidFill>
                <a:latin typeface="Helveticish"/>
              </a:rPr>
              <a:t>Athletic performance can also be affected by marijuana use. </a:t>
            </a:r>
          </a:p>
          <a:p>
            <a:pP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THC also affects parts of the brain that control motor skills such as reflexes and coordination, which are critical for athletic performance. </a:t>
            </a:r>
          </a:p>
          <a:p>
            <a:pP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Even cognitive and motor functions that are diminished for a short period of time can increase the risk of a serious injury, which has implications for youth sport concussions.</a:t>
            </a:r>
          </a:p>
        </p:txBody>
      </p:sp>
      <p:sp>
        <p:nvSpPr>
          <p:cNvPr id="4" name="TextBox 4"/>
          <p:cNvSpPr txBox="1"/>
          <p:nvPr/>
        </p:nvSpPr>
        <p:spPr>
          <a:xfrm>
            <a:off x="685800" y="256339"/>
            <a:ext cx="4601458" cy="172593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Short and Long-term Consequences of Youth Marijuana Use</a:t>
            </a:r>
          </a:p>
        </p:txBody>
      </p:sp>
      <p:sp>
        <p:nvSpPr>
          <p:cNvPr id="5" name="TextBox 5"/>
          <p:cNvSpPr txBox="1"/>
          <p:nvPr/>
        </p:nvSpPr>
        <p:spPr>
          <a:xfrm>
            <a:off x="9042397" y="6140852"/>
            <a:ext cx="2765996" cy="264668"/>
          </a:xfrm>
          <a:prstGeom prst="rect">
            <a:avLst/>
          </a:prstGeom>
        </p:spPr>
        <p:txBody>
          <a:bodyPr lIns="0" tIns="0" rIns="0" bIns="0" rtlCol="0" anchor="t">
            <a:spAutoFit/>
          </a:bodyPr>
          <a:lstStyle/>
          <a:p>
            <a:pPr algn="l">
              <a:lnSpc>
                <a:spcPts val="2098"/>
              </a:lnSpc>
            </a:pPr>
            <a:r>
              <a:rPr lang="en-US" sz="1498" spc="-14">
                <a:solidFill>
                  <a:srgbClr val="000000"/>
                </a:solidFill>
                <a:latin typeface="Arialle"/>
              </a:rPr>
              <a:t>image: Matthew 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798899" y="480313"/>
            <a:ext cx="3931583" cy="5897374"/>
          </a:xfrm>
          <a:prstGeom prst="rect">
            <a:avLst/>
          </a:prstGeom>
        </p:spPr>
      </p:pic>
      <p:sp>
        <p:nvSpPr>
          <p:cNvPr id="3" name="TextBox 3"/>
          <p:cNvSpPr txBox="1"/>
          <p:nvPr/>
        </p:nvSpPr>
        <p:spPr>
          <a:xfrm>
            <a:off x="1862572" y="1832123"/>
            <a:ext cx="3958466" cy="3931846"/>
          </a:xfrm>
          <a:prstGeom prst="rect">
            <a:avLst/>
          </a:prstGeom>
        </p:spPr>
        <p:txBody>
          <a:bodyPr lIns="0" tIns="0" rIns="0" bIns="0" rtlCol="0" anchor="t">
            <a:spAutoFit/>
          </a:bodyPr>
          <a:lstStyle/>
          <a:p>
            <a:pPr algn="just">
              <a:lnSpc>
                <a:spcPts val="2160"/>
              </a:lnSpc>
            </a:pPr>
            <a:r>
              <a:rPr lang="en-US" sz="1800" spc="-18" dirty="0">
                <a:solidFill>
                  <a:srgbClr val="000000"/>
                </a:solidFill>
                <a:latin typeface="Helveticish"/>
              </a:rPr>
              <a:t>Many teens will learn to drive an automobile during their adolescent years, which makes safe driving a serious concern. </a:t>
            </a:r>
          </a:p>
          <a:p>
            <a:pPr algn="just">
              <a:lnSpc>
                <a:spcPts val="2160"/>
              </a:lnSpc>
            </a:pPr>
            <a:endParaRPr lang="en-US" sz="1800" spc="-18" dirty="0">
              <a:solidFill>
                <a:srgbClr val="000000"/>
              </a:solidFill>
              <a:latin typeface="Helveticish"/>
            </a:endParaRPr>
          </a:p>
          <a:p>
            <a:pPr algn="l">
              <a:lnSpc>
                <a:spcPts val="2160"/>
              </a:lnSpc>
            </a:pPr>
            <a:r>
              <a:rPr lang="en-US" spc="-18" dirty="0">
                <a:solidFill>
                  <a:srgbClr val="000000"/>
                </a:solidFill>
                <a:latin typeface="Helveticish"/>
              </a:rPr>
              <a:t>This is b</a:t>
            </a:r>
            <a:r>
              <a:rPr lang="en-US" sz="1800" spc="-18" dirty="0">
                <a:solidFill>
                  <a:srgbClr val="000000"/>
                </a:solidFill>
                <a:latin typeface="Helveticish"/>
              </a:rPr>
              <a:t>ecause the same capabilities that teens need to perform well in school and in sports, such as concentration, critical thinking, and motor skills are the same skills necessary for safe driving. </a:t>
            </a:r>
          </a:p>
          <a:p>
            <a:pPr algn="r">
              <a:lnSpc>
                <a:spcPts val="2160"/>
              </a:lnSpc>
            </a:pPr>
            <a:endParaRPr lang="en-US" sz="1800" spc="-18" dirty="0">
              <a:solidFill>
                <a:srgbClr val="000000"/>
              </a:solidFill>
              <a:latin typeface="Helveticish"/>
            </a:endParaRPr>
          </a:p>
          <a:p>
            <a:pPr algn="l">
              <a:lnSpc>
                <a:spcPts val="2160"/>
              </a:lnSpc>
            </a:pPr>
            <a:r>
              <a:rPr lang="en-US" sz="1800" spc="-18" dirty="0">
                <a:solidFill>
                  <a:srgbClr val="000000"/>
                </a:solidFill>
                <a:latin typeface="Helveticish"/>
              </a:rPr>
              <a:t>And THC impairs these functions and can increase the risk of crashes.</a:t>
            </a:r>
          </a:p>
        </p:txBody>
      </p:sp>
      <p:sp>
        <p:nvSpPr>
          <p:cNvPr id="4" name="TextBox 4"/>
          <p:cNvSpPr txBox="1"/>
          <p:nvPr/>
        </p:nvSpPr>
        <p:spPr>
          <a:xfrm>
            <a:off x="685800" y="273969"/>
            <a:ext cx="5653227" cy="1144905"/>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Short and Long-term Consequences of Youth Marijuana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2628" y="5548016"/>
            <a:ext cx="2627401" cy="167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2628" y="5816240"/>
            <a:ext cx="1357909" cy="16764"/>
          </a:xfrm>
          <a:prstGeom prst="rect">
            <a:avLst/>
          </a:prstGeom>
        </p:spPr>
      </p:pic>
      <p:grpSp>
        <p:nvGrpSpPr>
          <p:cNvPr id="4" name="Group 4"/>
          <p:cNvGrpSpPr>
            <a:grpSpLocks noChangeAspect="1"/>
          </p:cNvGrpSpPr>
          <p:nvPr/>
        </p:nvGrpSpPr>
        <p:grpSpPr>
          <a:xfrm>
            <a:off x="4687824" y="1090211"/>
            <a:ext cx="6818376" cy="4337304"/>
            <a:chOff x="0" y="0"/>
            <a:chExt cx="9091168" cy="5783072"/>
          </a:xfrm>
        </p:grpSpPr>
        <p:sp>
          <p:nvSpPr>
            <p:cNvPr id="5" name="Freeform 5"/>
            <p:cNvSpPr/>
            <p:nvPr/>
          </p:nvSpPr>
          <p:spPr>
            <a:xfrm>
              <a:off x="0" y="0"/>
              <a:ext cx="9091168" cy="5783072"/>
            </a:xfrm>
            <a:custGeom>
              <a:avLst/>
              <a:gdLst/>
              <a:ahLst/>
              <a:cxnLst/>
              <a:rect l="l" t="t" r="r" b="b"/>
              <a:pathLst>
                <a:path w="9091168" h="5783072">
                  <a:moveTo>
                    <a:pt x="0" y="0"/>
                  </a:moveTo>
                  <a:lnTo>
                    <a:pt x="0" y="5783072"/>
                  </a:lnTo>
                  <a:lnTo>
                    <a:pt x="9091168" y="5783072"/>
                  </a:lnTo>
                  <a:lnTo>
                    <a:pt x="9091168" y="0"/>
                  </a:lnTo>
                  <a:close/>
                </a:path>
              </a:pathLst>
            </a:custGeom>
            <a:blipFill>
              <a:blip r:embed="rId6"/>
              <a:stretch>
                <a:fillRect/>
              </a:stretch>
            </a:blipFill>
          </p:spPr>
        </p:sp>
      </p:grpSp>
      <p:sp>
        <p:nvSpPr>
          <p:cNvPr id="6" name="TextBox 6"/>
          <p:cNvSpPr txBox="1"/>
          <p:nvPr/>
        </p:nvSpPr>
        <p:spPr>
          <a:xfrm>
            <a:off x="852628" y="4986185"/>
            <a:ext cx="849695" cy="325694"/>
          </a:xfrm>
          <a:prstGeom prst="rect">
            <a:avLst/>
          </a:prstGeom>
        </p:spPr>
        <p:txBody>
          <a:bodyPr lIns="0" tIns="0" rIns="0" bIns="0" rtlCol="0" anchor="t">
            <a:spAutoFit/>
          </a:bodyPr>
          <a:lstStyle/>
          <a:p>
            <a:pPr algn="l">
              <a:lnSpc>
                <a:spcPts val="2523"/>
              </a:lnSpc>
            </a:pPr>
            <a:r>
              <a:rPr lang="en-US" sz="1802" spc="-18" dirty="0">
                <a:solidFill>
                  <a:srgbClr val="000000"/>
                </a:solidFill>
                <a:latin typeface="Arialle"/>
              </a:rPr>
              <a:t>Source: </a:t>
            </a:r>
          </a:p>
        </p:txBody>
      </p:sp>
      <p:sp>
        <p:nvSpPr>
          <p:cNvPr id="7" name="TextBox 7"/>
          <p:cNvSpPr txBox="1"/>
          <p:nvPr/>
        </p:nvSpPr>
        <p:spPr>
          <a:xfrm>
            <a:off x="852806" y="5300768"/>
            <a:ext cx="2690622" cy="529970"/>
          </a:xfrm>
          <a:prstGeom prst="rect">
            <a:avLst/>
          </a:prstGeom>
        </p:spPr>
        <p:txBody>
          <a:bodyPr lIns="0" tIns="0" rIns="0" bIns="0" rtlCol="0" anchor="t">
            <a:spAutoFit/>
          </a:bodyPr>
          <a:lstStyle/>
          <a:p>
            <a:pPr>
              <a:lnSpc>
                <a:spcPts val="2085"/>
              </a:lnSpc>
            </a:pPr>
            <a:r>
              <a:rPr lang="en-US" sz="1777" spc="-17" dirty="0">
                <a:solidFill>
                  <a:srgbClr val="006599"/>
                </a:solidFill>
                <a:latin typeface="Helveticish"/>
              </a:rPr>
              <a:t>Preventing Marijuana Use Among Youth)</a:t>
            </a:r>
          </a:p>
        </p:txBody>
      </p:sp>
      <p:sp>
        <p:nvSpPr>
          <p:cNvPr id="9" name="TextBox 9"/>
          <p:cNvSpPr txBox="1"/>
          <p:nvPr/>
        </p:nvSpPr>
        <p:spPr>
          <a:xfrm>
            <a:off x="852806" y="2991862"/>
            <a:ext cx="3034820" cy="1896096"/>
          </a:xfrm>
          <a:prstGeom prst="rect">
            <a:avLst/>
          </a:prstGeom>
        </p:spPr>
        <p:txBody>
          <a:bodyPr lIns="0" tIns="0" rIns="0" bIns="0" rtlCol="0" anchor="t">
            <a:spAutoFit/>
          </a:bodyPr>
          <a:lstStyle/>
          <a:p>
            <a:pPr algn="l">
              <a:lnSpc>
                <a:spcPts val="2523"/>
              </a:lnSpc>
            </a:pPr>
            <a:r>
              <a:rPr lang="en-US" sz="1802" spc="-18" dirty="0">
                <a:solidFill>
                  <a:srgbClr val="000000"/>
                </a:solidFill>
                <a:latin typeface="Arialle"/>
              </a:rPr>
              <a:t>They have issued statements</a:t>
            </a:r>
          </a:p>
          <a:p>
            <a:pPr>
              <a:lnSpc>
                <a:spcPts val="2523"/>
              </a:lnSpc>
            </a:pPr>
            <a:r>
              <a:rPr lang="en-US" sz="1800" spc="-18" dirty="0">
                <a:solidFill>
                  <a:srgbClr val="000000"/>
                </a:solidFill>
                <a:latin typeface="Helveticish"/>
              </a:rPr>
              <a:t>to caution about risks to youth and urge a range of strategies to be deployed to minimize harm to youth.</a:t>
            </a:r>
          </a:p>
          <a:p>
            <a:pPr algn="l">
              <a:lnSpc>
                <a:spcPts val="2523"/>
              </a:lnSpc>
            </a:pPr>
            <a:r>
              <a:rPr lang="en-US" sz="1802" spc="-18" dirty="0">
                <a:solidFill>
                  <a:srgbClr val="000000"/>
                </a:solidFill>
                <a:latin typeface="Arialle"/>
              </a:rPr>
              <a:t> </a:t>
            </a:r>
          </a:p>
        </p:txBody>
      </p:sp>
      <p:sp>
        <p:nvSpPr>
          <p:cNvPr id="13" name="TextBox 13"/>
          <p:cNvSpPr txBox="1"/>
          <p:nvPr/>
        </p:nvSpPr>
        <p:spPr>
          <a:xfrm>
            <a:off x="685800" y="313910"/>
            <a:ext cx="4334994" cy="990600"/>
          </a:xfrm>
          <a:prstGeom prst="rect">
            <a:avLst/>
          </a:prstGeom>
        </p:spPr>
        <p:txBody>
          <a:bodyPr lIns="0" tIns="0" rIns="0" bIns="0" rtlCol="0" anchor="t">
            <a:spAutoFit/>
          </a:bodyPr>
          <a:lstStyle/>
          <a:p>
            <a:pPr>
              <a:lnSpc>
                <a:spcPts val="3960"/>
              </a:lnSpc>
            </a:pPr>
            <a:r>
              <a:rPr lang="en-US" sz="3300" spc="26">
                <a:solidFill>
                  <a:srgbClr val="000000"/>
                </a:solidFill>
                <a:latin typeface="Oswald"/>
              </a:rPr>
              <a:t>National Policy Statements Urge Caution</a:t>
            </a:r>
          </a:p>
        </p:txBody>
      </p:sp>
      <p:sp>
        <p:nvSpPr>
          <p:cNvPr id="15" name="TextBox 14">
            <a:extLst>
              <a:ext uri="{FF2B5EF4-FFF2-40B4-BE49-F238E27FC236}">
                <a16:creationId xmlns:a16="http://schemas.microsoft.com/office/drawing/2014/main" id="{5329B123-EE74-4C7E-AE8C-E54A5B67DBCD}"/>
              </a:ext>
            </a:extLst>
          </p:cNvPr>
          <p:cNvSpPr txBox="1"/>
          <p:nvPr/>
        </p:nvSpPr>
        <p:spPr>
          <a:xfrm>
            <a:off x="775180" y="1562242"/>
            <a:ext cx="3034820" cy="1202893"/>
          </a:xfrm>
          <a:prstGeom prst="rect">
            <a:avLst/>
          </a:prstGeom>
          <a:noFill/>
        </p:spPr>
        <p:txBody>
          <a:bodyPr wrap="square">
            <a:spAutoFit/>
          </a:bodyPr>
          <a:lstStyle/>
          <a:p>
            <a:pPr>
              <a:lnSpc>
                <a:spcPts val="2160"/>
              </a:lnSpc>
            </a:pPr>
            <a:r>
              <a:rPr lang="en-US" sz="1802" spc="-18" dirty="0">
                <a:solidFill>
                  <a:srgbClr val="000000"/>
                </a:solidFill>
                <a:latin typeface="Arialle"/>
              </a:rPr>
              <a:t>The increasing accessibility of </a:t>
            </a:r>
            <a:r>
              <a:rPr lang="en-US" sz="1800" spc="-18" dirty="0">
                <a:solidFill>
                  <a:srgbClr val="000000"/>
                </a:solidFill>
                <a:latin typeface="Helveticish"/>
              </a:rPr>
              <a:t>marijuana is concerning to several national health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85800" y="1123533"/>
            <a:ext cx="3866388" cy="4256532"/>
            <a:chOff x="0" y="0"/>
            <a:chExt cx="5155184" cy="5675376"/>
          </a:xfrm>
        </p:grpSpPr>
        <p:sp>
          <p:nvSpPr>
            <p:cNvPr id="3" name="Freeform 3"/>
            <p:cNvSpPr/>
            <p:nvPr/>
          </p:nvSpPr>
          <p:spPr>
            <a:xfrm>
              <a:off x="0" y="0"/>
              <a:ext cx="5155184" cy="5675376"/>
            </a:xfrm>
            <a:custGeom>
              <a:avLst/>
              <a:gdLst/>
              <a:ahLst/>
              <a:cxnLst/>
              <a:rect l="l" t="t" r="r" b="b"/>
              <a:pathLst>
                <a:path w="5155184" h="5675376">
                  <a:moveTo>
                    <a:pt x="0" y="0"/>
                  </a:moveTo>
                  <a:lnTo>
                    <a:pt x="0" y="5675376"/>
                  </a:lnTo>
                  <a:lnTo>
                    <a:pt x="5155184" y="5675376"/>
                  </a:lnTo>
                  <a:lnTo>
                    <a:pt x="5155184" y="0"/>
                  </a:lnTo>
                  <a:close/>
                </a:path>
              </a:pathLst>
            </a:custGeom>
            <a:blipFill>
              <a:blip r:embed="rId2"/>
              <a:stretch>
                <a:fillRect/>
              </a:stretch>
            </a:blipFill>
          </p:spPr>
        </p:sp>
      </p:grpSp>
      <p:sp>
        <p:nvSpPr>
          <p:cNvPr id="4" name="TextBox 4"/>
          <p:cNvSpPr txBox="1"/>
          <p:nvPr/>
        </p:nvSpPr>
        <p:spPr>
          <a:xfrm>
            <a:off x="685800" y="209063"/>
            <a:ext cx="4320461" cy="56388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is Marijuana Used?</a:t>
            </a:r>
          </a:p>
        </p:txBody>
      </p:sp>
      <p:sp>
        <p:nvSpPr>
          <p:cNvPr id="5" name="TextBox 5"/>
          <p:cNvSpPr txBox="1"/>
          <p:nvPr/>
        </p:nvSpPr>
        <p:spPr>
          <a:xfrm>
            <a:off x="5006261" y="1531620"/>
            <a:ext cx="4876214" cy="3154680"/>
          </a:xfrm>
          <a:prstGeom prst="rect">
            <a:avLst/>
          </a:prstGeom>
        </p:spPr>
        <p:txBody>
          <a:bodyPr lIns="0" tIns="0" rIns="0" bIns="0" rtlCol="0" anchor="t">
            <a:spAutoFit/>
          </a:bodyPr>
          <a:lstStyle/>
          <a:p>
            <a:pPr>
              <a:lnSpc>
                <a:spcPts val="2520"/>
              </a:lnSpc>
              <a:spcBef>
                <a:spcPct val="0"/>
              </a:spcBef>
            </a:pPr>
            <a:r>
              <a:rPr lang="en-US" sz="1800" spc="14" dirty="0">
                <a:solidFill>
                  <a:srgbClr val="000000"/>
                </a:solidFill>
                <a:latin typeface="Helveticish"/>
              </a:rPr>
              <a:t>In order to effectively prevent youth marijuana use, it is important to understand how it is used. </a:t>
            </a:r>
          </a:p>
          <a:p>
            <a:pPr>
              <a:lnSpc>
                <a:spcPts val="2520"/>
              </a:lnSpc>
              <a:spcBef>
                <a:spcPct val="0"/>
              </a:spcBef>
            </a:pPr>
            <a:endParaRPr lang="en-US" sz="1800" spc="14" dirty="0">
              <a:solidFill>
                <a:srgbClr val="000000"/>
              </a:solidFill>
              <a:latin typeface="Helveticish"/>
            </a:endParaRPr>
          </a:p>
          <a:p>
            <a:pPr>
              <a:lnSpc>
                <a:spcPts val="2520"/>
              </a:lnSpc>
              <a:spcBef>
                <a:spcPct val="0"/>
              </a:spcBef>
            </a:pPr>
            <a:r>
              <a:rPr lang="en-US" sz="1800" spc="14" dirty="0">
                <a:solidFill>
                  <a:srgbClr val="000000"/>
                </a:solidFill>
                <a:latin typeface="Helveticish"/>
              </a:rPr>
              <a:t>The information that will be presented now is from-- </a:t>
            </a:r>
          </a:p>
          <a:p>
            <a:pPr>
              <a:lnSpc>
                <a:spcPts val="2520"/>
              </a:lnSpc>
              <a:spcBef>
                <a:spcPct val="0"/>
              </a:spcBef>
            </a:pPr>
            <a:endParaRPr lang="en-US" sz="1800" spc="14" dirty="0">
              <a:solidFill>
                <a:srgbClr val="000000"/>
              </a:solidFill>
              <a:latin typeface="Helveticish"/>
            </a:endParaRPr>
          </a:p>
          <a:p>
            <a:pPr>
              <a:lnSpc>
                <a:spcPts val="2520"/>
              </a:lnSpc>
              <a:spcBef>
                <a:spcPct val="0"/>
              </a:spcBef>
            </a:pPr>
            <a:r>
              <a:rPr lang="en-US" sz="1800" u="sng" spc="14" dirty="0">
                <a:solidFill>
                  <a:srgbClr val="000000"/>
                </a:solidFill>
                <a:latin typeface="Helveticish"/>
              </a:rPr>
              <a:t>SAMHSA Evidence Based Resource Guide Series: Preventing Marijuana Use Among Youth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105400" y="1447800"/>
            <a:ext cx="6586330" cy="4909328"/>
            <a:chOff x="0" y="0"/>
            <a:chExt cx="7589520" cy="5657088"/>
          </a:xfrm>
        </p:grpSpPr>
        <p:sp>
          <p:nvSpPr>
            <p:cNvPr id="3" name="Freeform 3"/>
            <p:cNvSpPr/>
            <p:nvPr/>
          </p:nvSpPr>
          <p:spPr>
            <a:xfrm>
              <a:off x="0" y="0"/>
              <a:ext cx="7589520" cy="5657088"/>
            </a:xfrm>
            <a:custGeom>
              <a:avLst/>
              <a:gdLst/>
              <a:ahLst/>
              <a:cxnLst/>
              <a:rect l="l" t="t" r="r" b="b"/>
              <a:pathLst>
                <a:path w="7589520" h="5657088">
                  <a:moveTo>
                    <a:pt x="0" y="0"/>
                  </a:moveTo>
                  <a:lnTo>
                    <a:pt x="0" y="5657088"/>
                  </a:lnTo>
                  <a:lnTo>
                    <a:pt x="7589520" y="5657088"/>
                  </a:lnTo>
                  <a:lnTo>
                    <a:pt x="7589520" y="0"/>
                  </a:lnTo>
                  <a:close/>
                </a:path>
              </a:pathLst>
            </a:custGeom>
            <a:blipFill>
              <a:blip r:embed="rId2"/>
              <a:stretch>
                <a:fillRect/>
              </a:stretch>
            </a:blipFill>
          </p:spPr>
        </p:sp>
      </p:grpSp>
      <p:sp>
        <p:nvSpPr>
          <p:cNvPr id="4" name="TextBox 4"/>
          <p:cNvSpPr txBox="1"/>
          <p:nvPr/>
        </p:nvSpPr>
        <p:spPr>
          <a:xfrm>
            <a:off x="5105400" y="666458"/>
            <a:ext cx="5528667" cy="828432"/>
          </a:xfrm>
          <a:prstGeom prst="rect">
            <a:avLst/>
          </a:prstGeom>
        </p:spPr>
        <p:txBody>
          <a:bodyPr wrap="square" lIns="0" tIns="0" rIns="0" bIns="0" rtlCol="0" anchor="t">
            <a:spAutoFit/>
          </a:bodyPr>
          <a:lstStyle/>
          <a:p>
            <a:pPr>
              <a:lnSpc>
                <a:spcPts val="2160"/>
              </a:lnSpc>
            </a:pPr>
            <a:r>
              <a:rPr lang="en-US" sz="1800" spc="-18" dirty="0">
                <a:solidFill>
                  <a:srgbClr val="000000"/>
                </a:solidFill>
                <a:latin typeface="Helveticish"/>
              </a:rPr>
              <a:t>Youth are using marijuana via all of the routes illustrated below, especially edibles and concentrates. </a:t>
            </a:r>
          </a:p>
          <a:p>
            <a:pPr>
              <a:lnSpc>
                <a:spcPts val="2160"/>
              </a:lnSpc>
            </a:pPr>
            <a:endParaRPr lang="en-US" sz="1800" spc="-18" dirty="0">
              <a:solidFill>
                <a:srgbClr val="000000"/>
              </a:solidFill>
              <a:latin typeface="Helveticish"/>
            </a:endParaRPr>
          </a:p>
        </p:txBody>
      </p:sp>
      <p:sp>
        <p:nvSpPr>
          <p:cNvPr id="5" name="TextBox 5"/>
          <p:cNvSpPr txBox="1"/>
          <p:nvPr/>
        </p:nvSpPr>
        <p:spPr>
          <a:xfrm>
            <a:off x="838200" y="815504"/>
            <a:ext cx="3411031" cy="5906745"/>
          </a:xfrm>
          <a:prstGeom prst="rect">
            <a:avLst/>
          </a:prstGeom>
        </p:spPr>
        <p:txBody>
          <a:bodyPr wrap="square" lIns="0" tIns="0" rIns="0" bIns="0" rtlCol="0" anchor="t">
            <a:spAutoFit/>
          </a:bodyPr>
          <a:lstStyle/>
          <a:p>
            <a:pPr>
              <a:lnSpc>
                <a:spcPts val="2160"/>
              </a:lnSpc>
            </a:pPr>
            <a:r>
              <a:rPr lang="en-US" sz="1800" spc="-18" dirty="0">
                <a:solidFill>
                  <a:srgbClr val="000000"/>
                </a:solidFill>
                <a:latin typeface="Helveticish"/>
              </a:rPr>
              <a:t>How people use marijuana has changed substantially over the years. In addition to smoking traditional marijuana cigarettes, a vast array and combinations of manufactured products have evolved. </a:t>
            </a:r>
          </a:p>
          <a:p>
            <a:pPr>
              <a:lnSpc>
                <a:spcPts val="2160"/>
              </a:lnSpc>
            </a:pPr>
            <a:endParaRPr lang="en-US" spc="-18" dirty="0">
              <a:solidFill>
                <a:srgbClr val="000000"/>
              </a:solidFill>
              <a:latin typeface="Helveticish"/>
            </a:endParaRPr>
          </a:p>
          <a:p>
            <a:pPr>
              <a:lnSpc>
                <a:spcPts val="2160"/>
              </a:lnSpc>
            </a:pPr>
            <a:r>
              <a:rPr lang="en-US" sz="1800" spc="-18" dirty="0">
                <a:solidFill>
                  <a:srgbClr val="000000"/>
                </a:solidFill>
                <a:latin typeface="Helveticish"/>
              </a:rPr>
              <a:t>These include:</a:t>
            </a:r>
          </a:p>
          <a:p>
            <a:pPr>
              <a:lnSpc>
                <a:spcPts val="2160"/>
              </a:lnSpc>
            </a:pPr>
            <a:r>
              <a:rPr lang="en-US" sz="1800" spc="-18" dirty="0">
                <a:solidFill>
                  <a:srgbClr val="000000"/>
                </a:solidFill>
                <a:latin typeface="Helveticish"/>
              </a:rPr>
              <a:t>•edibles, </a:t>
            </a:r>
          </a:p>
          <a:p>
            <a:pPr>
              <a:lnSpc>
                <a:spcPts val="2160"/>
              </a:lnSpc>
            </a:pPr>
            <a:r>
              <a:rPr lang="en-US" sz="1800" spc="-18" dirty="0">
                <a:solidFill>
                  <a:srgbClr val="000000"/>
                </a:solidFill>
                <a:latin typeface="Helveticish"/>
              </a:rPr>
              <a:t>•marijuana-infused beverages, </a:t>
            </a:r>
          </a:p>
          <a:p>
            <a:pPr>
              <a:lnSpc>
                <a:spcPts val="2162"/>
              </a:lnSpc>
            </a:pPr>
            <a:r>
              <a:rPr lang="en-US" sz="1802" spc="-18" dirty="0">
                <a:solidFill>
                  <a:srgbClr val="000000"/>
                </a:solidFill>
                <a:latin typeface="Arialle"/>
              </a:rPr>
              <a:t>•topical applications</a:t>
            </a:r>
          </a:p>
          <a:p>
            <a:pPr>
              <a:lnSpc>
                <a:spcPts val="2160"/>
              </a:lnSpc>
            </a:pPr>
            <a:r>
              <a:rPr lang="en-US" sz="1800" spc="-18" dirty="0">
                <a:solidFill>
                  <a:srgbClr val="000000"/>
                </a:solidFill>
                <a:latin typeface="Helveticish"/>
              </a:rPr>
              <a:t>•various devices for inhalation.</a:t>
            </a:r>
          </a:p>
          <a:p>
            <a:pP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There has also been an increase in people using products originally designed for nicotine/tobacco for marijuana, </a:t>
            </a:r>
            <a:r>
              <a:rPr lang="en-US" sz="1802" spc="-18" dirty="0">
                <a:solidFill>
                  <a:srgbClr val="000000"/>
                </a:solidFill>
                <a:latin typeface="Arialle"/>
              </a:rPr>
              <a:t>such as blunts, vaporizing devices, and </a:t>
            </a:r>
          </a:p>
          <a:p>
            <a:pPr>
              <a:lnSpc>
                <a:spcPts val="2160"/>
              </a:lnSpc>
            </a:pPr>
            <a:r>
              <a:rPr lang="en-US" sz="1802" spc="-18" dirty="0">
                <a:solidFill>
                  <a:srgbClr val="000000"/>
                </a:solidFill>
                <a:latin typeface="Arialle"/>
              </a:rPr>
              <a:t>e-cigarettes. </a:t>
            </a:r>
          </a:p>
          <a:p>
            <a:pPr>
              <a:lnSpc>
                <a:spcPts val="2160"/>
              </a:lnSpc>
            </a:pPr>
            <a:endParaRPr lang="en-US" sz="1800" spc="-18" dirty="0">
              <a:solidFill>
                <a:srgbClr val="000000"/>
              </a:solidFill>
              <a:latin typeface="Helveticish"/>
            </a:endParaRPr>
          </a:p>
        </p:txBody>
      </p:sp>
      <p:sp>
        <p:nvSpPr>
          <p:cNvPr id="7" name="TextBox 7"/>
          <p:cNvSpPr txBox="1"/>
          <p:nvPr/>
        </p:nvSpPr>
        <p:spPr>
          <a:xfrm>
            <a:off x="686831" y="235357"/>
            <a:ext cx="5226126" cy="56388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is Marijuana Used?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61949" y="1850013"/>
            <a:ext cx="6425062" cy="3966748"/>
            <a:chOff x="0" y="0"/>
            <a:chExt cx="7573264" cy="4675632"/>
          </a:xfrm>
        </p:grpSpPr>
        <p:sp>
          <p:nvSpPr>
            <p:cNvPr id="3" name="Freeform 3"/>
            <p:cNvSpPr/>
            <p:nvPr/>
          </p:nvSpPr>
          <p:spPr>
            <a:xfrm>
              <a:off x="0" y="0"/>
              <a:ext cx="7573264" cy="4675632"/>
            </a:xfrm>
            <a:custGeom>
              <a:avLst/>
              <a:gdLst/>
              <a:ahLst/>
              <a:cxnLst/>
              <a:rect l="l" t="t" r="r" b="b"/>
              <a:pathLst>
                <a:path w="7573264" h="4675632">
                  <a:moveTo>
                    <a:pt x="0" y="0"/>
                  </a:moveTo>
                  <a:lnTo>
                    <a:pt x="0" y="4675632"/>
                  </a:lnTo>
                  <a:lnTo>
                    <a:pt x="7573264" y="4675632"/>
                  </a:lnTo>
                  <a:lnTo>
                    <a:pt x="7573264" y="0"/>
                  </a:lnTo>
                  <a:close/>
                </a:path>
              </a:pathLst>
            </a:custGeom>
            <a:blipFill>
              <a:blip r:embed="rId2"/>
              <a:stretch>
                <a:fillRect/>
              </a:stretch>
            </a:blipFill>
          </p:spPr>
        </p:sp>
      </p:grpSp>
      <p:sp>
        <p:nvSpPr>
          <p:cNvPr id="4" name="TextBox 4"/>
          <p:cNvSpPr txBox="1"/>
          <p:nvPr/>
        </p:nvSpPr>
        <p:spPr>
          <a:xfrm>
            <a:off x="7882393" y="2214137"/>
            <a:ext cx="3623807" cy="4213974"/>
          </a:xfrm>
          <a:prstGeom prst="rect">
            <a:avLst/>
          </a:prstGeom>
        </p:spPr>
        <p:txBody>
          <a:bodyPr lIns="0" tIns="0" rIns="0" bIns="0" rtlCol="0" anchor="t">
            <a:spAutoFit/>
          </a:bodyPr>
          <a:lstStyle/>
          <a:p>
            <a:pPr>
              <a:lnSpc>
                <a:spcPts val="2160"/>
              </a:lnSpc>
            </a:pPr>
            <a:r>
              <a:rPr lang="en-US" sz="1800" spc="-18" dirty="0">
                <a:solidFill>
                  <a:srgbClr val="000000"/>
                </a:solidFill>
                <a:latin typeface="Helveticish"/>
              </a:rPr>
              <a:t>Foods and beverages are being e infused with THC, including products such as:</a:t>
            </a:r>
          </a:p>
          <a:p>
            <a:pP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•brownies and cookies, </a:t>
            </a:r>
          </a:p>
          <a:p>
            <a:pPr>
              <a:lnSpc>
                <a:spcPts val="2162"/>
              </a:lnSpc>
            </a:pPr>
            <a:r>
              <a:rPr lang="en-US" sz="1802" spc="-18" dirty="0">
                <a:solidFill>
                  <a:srgbClr val="000000"/>
                </a:solidFill>
                <a:latin typeface="Helveticish"/>
              </a:rPr>
              <a:t>•candies such as gummies and lollipops, sodas, and</a:t>
            </a:r>
          </a:p>
          <a:p>
            <a:pPr>
              <a:lnSpc>
                <a:spcPts val="2162"/>
              </a:lnSpc>
            </a:pPr>
            <a:r>
              <a:rPr lang="en-US" sz="1802" spc="-18" dirty="0">
                <a:solidFill>
                  <a:srgbClr val="000000"/>
                </a:solidFill>
                <a:latin typeface="Helveticish"/>
              </a:rPr>
              <a:t>•alcoholic beverages such as wine and beer. </a:t>
            </a:r>
          </a:p>
          <a:p>
            <a:pPr>
              <a:lnSpc>
                <a:spcPts val="2160"/>
              </a:lnSpc>
            </a:pPr>
            <a:endParaRPr lang="en-US" sz="1802" spc="-18" dirty="0">
              <a:solidFill>
                <a:srgbClr val="000000"/>
              </a:solidFill>
              <a:latin typeface="Helveticish"/>
            </a:endParaRPr>
          </a:p>
          <a:p>
            <a:pPr>
              <a:lnSpc>
                <a:spcPts val="2160"/>
              </a:lnSpc>
            </a:pPr>
            <a:r>
              <a:rPr lang="en-US" sz="1800" spc="-18" dirty="0">
                <a:solidFill>
                  <a:srgbClr val="000000"/>
                </a:solidFill>
                <a:latin typeface="Helveticish"/>
              </a:rPr>
              <a:t>Edible marijuana products are packaged similarly to non-marijuana products (e.g., gummies). </a:t>
            </a:r>
          </a:p>
          <a:p>
            <a:pPr>
              <a:lnSpc>
                <a:spcPts val="2160"/>
              </a:lnSpc>
            </a:pPr>
            <a:endParaRPr lang="en-US" spc="-18" dirty="0">
              <a:solidFill>
                <a:srgbClr val="000000"/>
              </a:solidFill>
              <a:latin typeface="Helveticish"/>
            </a:endParaRPr>
          </a:p>
          <a:p>
            <a:pPr>
              <a:lnSpc>
                <a:spcPts val="2160"/>
              </a:lnSpc>
            </a:pPr>
            <a:r>
              <a:rPr lang="en-US" sz="1800" spc="-18" dirty="0">
                <a:solidFill>
                  <a:srgbClr val="000000"/>
                </a:solidFill>
                <a:latin typeface="Helveticish"/>
              </a:rPr>
              <a:t>This makes them attractive to youth.</a:t>
            </a:r>
          </a:p>
        </p:txBody>
      </p:sp>
      <p:sp>
        <p:nvSpPr>
          <p:cNvPr id="5" name="TextBox 5"/>
          <p:cNvSpPr txBox="1"/>
          <p:nvPr/>
        </p:nvSpPr>
        <p:spPr>
          <a:xfrm>
            <a:off x="5466620" y="812322"/>
            <a:ext cx="5571663" cy="613694"/>
          </a:xfrm>
          <a:prstGeom prst="rect">
            <a:avLst/>
          </a:prstGeom>
        </p:spPr>
        <p:txBody>
          <a:bodyPr lIns="0" tIns="0" rIns="0" bIns="0" rtlCol="0" anchor="t">
            <a:spAutoFit/>
          </a:bodyPr>
          <a:lstStyle/>
          <a:p>
            <a:pPr>
              <a:lnSpc>
                <a:spcPts val="2520"/>
              </a:lnSpc>
            </a:pPr>
            <a:r>
              <a:rPr lang="en-US" sz="1800" spc="-18" dirty="0">
                <a:solidFill>
                  <a:srgbClr val="000000"/>
                </a:solidFill>
                <a:latin typeface="Helveticish"/>
              </a:rPr>
              <a:t>Youth are using marijuana in all these ways, especially </a:t>
            </a:r>
            <a:r>
              <a:rPr lang="en-US" sz="1802" spc="-18" dirty="0">
                <a:solidFill>
                  <a:srgbClr val="000000"/>
                </a:solidFill>
                <a:latin typeface="Helveticish"/>
              </a:rPr>
              <a:t>edibles and concentrates. </a:t>
            </a:r>
            <a:r>
              <a:rPr lang="en-US" sz="1800" spc="-18" dirty="0">
                <a:solidFill>
                  <a:srgbClr val="000000"/>
                </a:solidFill>
                <a:latin typeface="Helveticish"/>
              </a:rPr>
              <a:t> </a:t>
            </a:r>
          </a:p>
        </p:txBody>
      </p:sp>
      <p:sp>
        <p:nvSpPr>
          <p:cNvPr id="7" name="TextBox 7"/>
          <p:cNvSpPr txBox="1"/>
          <p:nvPr/>
        </p:nvSpPr>
        <p:spPr>
          <a:xfrm>
            <a:off x="961949" y="401849"/>
            <a:ext cx="3416426" cy="1144905"/>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is Marijuana Used?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437724" y="536742"/>
            <a:ext cx="5370042" cy="3317870"/>
            <a:chOff x="0" y="0"/>
            <a:chExt cx="5646928" cy="3488944"/>
          </a:xfrm>
        </p:grpSpPr>
        <p:sp>
          <p:nvSpPr>
            <p:cNvPr id="3" name="Freeform 3"/>
            <p:cNvSpPr/>
            <p:nvPr/>
          </p:nvSpPr>
          <p:spPr>
            <a:xfrm>
              <a:off x="0" y="0"/>
              <a:ext cx="5646928" cy="3488944"/>
            </a:xfrm>
            <a:custGeom>
              <a:avLst/>
              <a:gdLst/>
              <a:ahLst/>
              <a:cxnLst/>
              <a:rect l="l" t="t" r="r" b="b"/>
              <a:pathLst>
                <a:path w="5646928" h="3488944">
                  <a:moveTo>
                    <a:pt x="0" y="0"/>
                  </a:moveTo>
                  <a:lnTo>
                    <a:pt x="0" y="3488944"/>
                  </a:lnTo>
                  <a:lnTo>
                    <a:pt x="5646928" y="3488944"/>
                  </a:lnTo>
                  <a:lnTo>
                    <a:pt x="5646928" y="0"/>
                  </a:lnTo>
                  <a:close/>
                </a:path>
              </a:pathLst>
            </a:custGeom>
            <a:blipFill>
              <a:blip r:embed="rId2"/>
              <a:stretch>
                <a:fillRect/>
              </a:stretch>
            </a:blipFill>
          </p:spPr>
        </p:sp>
      </p:grpSp>
      <p:sp>
        <p:nvSpPr>
          <p:cNvPr id="4" name="TextBox 4"/>
          <p:cNvSpPr txBox="1"/>
          <p:nvPr/>
        </p:nvSpPr>
        <p:spPr>
          <a:xfrm>
            <a:off x="1137414" y="4286250"/>
            <a:ext cx="9917171" cy="1392689"/>
          </a:xfrm>
          <a:prstGeom prst="rect">
            <a:avLst/>
          </a:prstGeom>
        </p:spPr>
        <p:txBody>
          <a:bodyPr lIns="0" tIns="0" rIns="0" bIns="0" rtlCol="0" anchor="t">
            <a:spAutoFit/>
          </a:bodyPr>
          <a:lstStyle/>
          <a:p>
            <a:pPr>
              <a:lnSpc>
                <a:spcPts val="2162"/>
              </a:lnSpc>
            </a:pPr>
            <a:r>
              <a:rPr lang="en-US" sz="1802" spc="-18" dirty="0">
                <a:solidFill>
                  <a:srgbClr val="000000"/>
                </a:solidFill>
                <a:latin typeface="Helveticish"/>
              </a:rPr>
              <a:t>•Using sweet flavoring (e.g., orange soda) for marijuana- </a:t>
            </a:r>
            <a:r>
              <a:rPr lang="en-US" sz="1802" spc="-18" dirty="0">
                <a:solidFill>
                  <a:srgbClr val="000000"/>
                </a:solidFill>
                <a:latin typeface="Arialle"/>
              </a:rPr>
              <a:t>infused beverages. </a:t>
            </a:r>
          </a:p>
          <a:p>
            <a:pPr>
              <a:lnSpc>
                <a:spcPts val="2160"/>
              </a:lnSpc>
            </a:pPr>
            <a:r>
              <a:rPr lang="en-US" sz="1800" spc="-18" dirty="0">
                <a:solidFill>
                  <a:srgbClr val="000000"/>
                </a:solidFill>
                <a:latin typeface="Helveticish"/>
              </a:rPr>
              <a:t>•Flavoring marijuana products such as vaping concentrates or hemp wrappers used for blunts. </a:t>
            </a:r>
          </a:p>
          <a:p>
            <a:pP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Another marketing strategy names marijuana products to imply fruit or other flavors (e.g., grape, peanut butter cup, or pineapple haze), even if that fruit/ flavor is not present.</a:t>
            </a:r>
          </a:p>
        </p:txBody>
      </p:sp>
      <p:sp>
        <p:nvSpPr>
          <p:cNvPr id="5" name="TextBox 5"/>
          <p:cNvSpPr txBox="1"/>
          <p:nvPr/>
        </p:nvSpPr>
        <p:spPr>
          <a:xfrm>
            <a:off x="685800" y="260809"/>
            <a:ext cx="3116717" cy="1144905"/>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is Marijuana Used? </a:t>
            </a:r>
          </a:p>
        </p:txBody>
      </p:sp>
      <p:sp>
        <p:nvSpPr>
          <p:cNvPr id="6" name="TextBox 6"/>
          <p:cNvSpPr txBox="1"/>
          <p:nvPr/>
        </p:nvSpPr>
        <p:spPr>
          <a:xfrm>
            <a:off x="1137414" y="1868022"/>
            <a:ext cx="2712654" cy="1746250"/>
          </a:xfrm>
          <a:prstGeom prst="rect">
            <a:avLst/>
          </a:prstGeom>
        </p:spPr>
        <p:txBody>
          <a:bodyPr lIns="0" tIns="0" rIns="0" bIns="0" rtlCol="0" anchor="t">
            <a:spAutoFit/>
          </a:bodyPr>
          <a:lstStyle/>
          <a:p>
            <a:pPr>
              <a:lnSpc>
                <a:spcPts val="3499"/>
              </a:lnSpc>
              <a:spcBef>
                <a:spcPct val="0"/>
              </a:spcBef>
            </a:pPr>
            <a:r>
              <a:rPr lang="en-US" sz="2499" spc="19" dirty="0">
                <a:solidFill>
                  <a:srgbClr val="000000"/>
                </a:solidFill>
                <a:latin typeface="Arialle"/>
              </a:rPr>
              <a:t>Another way youth are attracted to marijuana is through flavoring.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38031" y="2161569"/>
            <a:ext cx="1146048" cy="16764"/>
          </a:xfrm>
          <a:prstGeom prst="rect">
            <a:avLst/>
          </a:prstGeom>
        </p:spPr>
      </p:pic>
      <p:sp>
        <p:nvSpPr>
          <p:cNvPr id="3" name="TextBox 3"/>
          <p:cNvSpPr txBox="1"/>
          <p:nvPr/>
        </p:nvSpPr>
        <p:spPr>
          <a:xfrm>
            <a:off x="5101462" y="3513291"/>
            <a:ext cx="6404738" cy="2521268"/>
          </a:xfrm>
          <a:prstGeom prst="rect">
            <a:avLst/>
          </a:prstGeom>
        </p:spPr>
        <p:txBody>
          <a:bodyPr lIns="0" tIns="0" rIns="0" bIns="0" rtlCol="0" anchor="t">
            <a:spAutoFit/>
          </a:bodyPr>
          <a:lstStyle/>
          <a:p>
            <a:pPr algn="l">
              <a:lnSpc>
                <a:spcPts val="2160"/>
              </a:lnSpc>
            </a:pPr>
            <a:r>
              <a:rPr lang="en-US" sz="1800" spc="-18" dirty="0">
                <a:solidFill>
                  <a:srgbClr val="000000"/>
                </a:solidFill>
                <a:latin typeface="Helveticish"/>
              </a:rPr>
              <a:t>It seems as if marijuana is more available to youth than it ever was and there is an ongoing misperception that marijuana is a harmless, all natural, non-addictive substance with no serious side effects, as a result of:</a:t>
            </a:r>
          </a:p>
          <a:p>
            <a:pPr algn="l">
              <a:lnSpc>
                <a:spcPts val="2160"/>
              </a:lnSpc>
            </a:pPr>
            <a:r>
              <a:rPr lang="en-US" sz="1800" spc="-18" dirty="0">
                <a:solidFill>
                  <a:srgbClr val="000000"/>
                </a:solidFill>
                <a:latin typeface="Helveticish"/>
              </a:rPr>
              <a:t>• Efforts to legalize marijuana across the country </a:t>
            </a:r>
          </a:p>
          <a:p>
            <a:pPr algn="l">
              <a:lnSpc>
                <a:spcPts val="2160"/>
              </a:lnSpc>
            </a:pPr>
            <a:r>
              <a:rPr lang="en-US" sz="1800" spc="-18" dirty="0">
                <a:solidFill>
                  <a:srgbClr val="000000"/>
                </a:solidFill>
                <a:latin typeface="Helveticish"/>
              </a:rPr>
              <a:t>• Mixed media messages of popular culture promulgated through television, music, and social media</a:t>
            </a:r>
          </a:p>
          <a:p>
            <a:pPr algn="l">
              <a:lnSpc>
                <a:spcPts val="2160"/>
              </a:lnSpc>
            </a:pPr>
            <a:r>
              <a:rPr lang="en-US" sz="1800" spc="-18" dirty="0">
                <a:solidFill>
                  <a:srgbClr val="000000"/>
                </a:solidFill>
                <a:latin typeface="Helveticish"/>
              </a:rPr>
              <a:t>• Accepted uses of non-psychoactive CBD products</a:t>
            </a:r>
          </a:p>
          <a:p>
            <a:pPr>
              <a:lnSpc>
                <a:spcPts val="2162"/>
              </a:lnSpc>
            </a:pPr>
            <a:r>
              <a:rPr lang="en-US" sz="1802" spc="-18" dirty="0">
                <a:solidFill>
                  <a:srgbClr val="000000"/>
                </a:solidFill>
                <a:latin typeface="Arialle"/>
              </a:rPr>
              <a:t>• The promotion of vaping</a:t>
            </a:r>
          </a:p>
        </p:txBody>
      </p:sp>
      <p:pic>
        <p:nvPicPr>
          <p:cNvPr id="4" name="Picture 4"/>
          <p:cNvPicPr>
            <a:picLocks noChangeAspect="1"/>
          </p:cNvPicPr>
          <p:nvPr/>
        </p:nvPicPr>
        <p:blipFill>
          <a:blip r:embed="rId4"/>
          <a:srcRect/>
          <a:stretch>
            <a:fillRect/>
          </a:stretch>
        </p:blipFill>
        <p:spPr>
          <a:xfrm>
            <a:off x="791612" y="3559482"/>
            <a:ext cx="3959788" cy="2639859"/>
          </a:xfrm>
          <a:prstGeom prst="rect">
            <a:avLst/>
          </a:prstGeom>
        </p:spPr>
      </p:pic>
      <p:sp>
        <p:nvSpPr>
          <p:cNvPr id="5" name="TextBox 5"/>
          <p:cNvSpPr txBox="1"/>
          <p:nvPr/>
        </p:nvSpPr>
        <p:spPr>
          <a:xfrm>
            <a:off x="1938158" y="1904161"/>
            <a:ext cx="8642906" cy="552450"/>
          </a:xfrm>
          <a:prstGeom prst="rect">
            <a:avLst/>
          </a:prstGeom>
        </p:spPr>
        <p:txBody>
          <a:bodyPr lIns="0" tIns="0" rIns="0" bIns="0" rtlCol="0" anchor="t">
            <a:spAutoFit/>
          </a:bodyPr>
          <a:lstStyle/>
          <a:p>
            <a:pPr algn="just">
              <a:lnSpc>
                <a:spcPts val="2160"/>
              </a:lnSpc>
            </a:pPr>
            <a:r>
              <a:rPr lang="en-US" sz="1800" spc="-18" dirty="0">
                <a:solidFill>
                  <a:srgbClr val="FFFFFF"/>
                </a:solidFill>
                <a:latin typeface="Helveticish"/>
              </a:rPr>
              <a:t>Virginia law, for example, carries a penalty for anyone under 21 years of age found in possession of marijuana or marijuana products in public.</a:t>
            </a:r>
          </a:p>
        </p:txBody>
      </p:sp>
      <p:sp>
        <p:nvSpPr>
          <p:cNvPr id="6" name="TextBox 6"/>
          <p:cNvSpPr txBox="1"/>
          <p:nvPr/>
        </p:nvSpPr>
        <p:spPr>
          <a:xfrm>
            <a:off x="1938158" y="2688735"/>
            <a:ext cx="8913780" cy="613630"/>
          </a:xfrm>
          <a:prstGeom prst="rect">
            <a:avLst/>
          </a:prstGeom>
        </p:spPr>
        <p:txBody>
          <a:bodyPr lIns="0" tIns="0" rIns="0" bIns="0" rtlCol="0" anchor="t">
            <a:spAutoFit/>
          </a:bodyPr>
          <a:lstStyle/>
          <a:p>
            <a:pPr algn="l">
              <a:lnSpc>
                <a:spcPts val="2523"/>
              </a:lnSpc>
            </a:pPr>
            <a:r>
              <a:rPr lang="en-US" sz="1802" spc="7" dirty="0">
                <a:solidFill>
                  <a:srgbClr val="000000"/>
                </a:solidFill>
                <a:latin typeface="Helveticish"/>
              </a:rPr>
              <a:t>So why has daily marijuana use increased significantly among middle school and</a:t>
            </a:r>
          </a:p>
          <a:p>
            <a:pPr>
              <a:lnSpc>
                <a:spcPts val="2523"/>
              </a:lnSpc>
            </a:pPr>
            <a:r>
              <a:rPr lang="en-US" sz="1800" spc="7" dirty="0">
                <a:solidFill>
                  <a:srgbClr val="000000"/>
                </a:solidFill>
                <a:latin typeface="Helveticish"/>
              </a:rPr>
              <a:t>high school students since 2018?</a:t>
            </a:r>
          </a:p>
        </p:txBody>
      </p:sp>
      <p:sp>
        <p:nvSpPr>
          <p:cNvPr id="7" name="TextBox 7"/>
          <p:cNvSpPr txBox="1"/>
          <p:nvPr/>
        </p:nvSpPr>
        <p:spPr>
          <a:xfrm>
            <a:off x="515678" y="370522"/>
            <a:ext cx="8019425" cy="541430"/>
          </a:xfrm>
          <a:prstGeom prst="rect">
            <a:avLst/>
          </a:prstGeom>
        </p:spPr>
        <p:txBody>
          <a:bodyPr lIns="0" tIns="0" rIns="0" bIns="0" rtlCol="0" anchor="t">
            <a:spAutoFit/>
          </a:bodyPr>
          <a:lstStyle/>
          <a:p>
            <a:pPr algn="l">
              <a:lnSpc>
                <a:spcPts val="4619"/>
              </a:lnSpc>
            </a:pPr>
            <a:r>
              <a:rPr lang="en-US" sz="3299" spc="26" dirty="0">
                <a:solidFill>
                  <a:srgbClr val="000000"/>
                </a:solidFill>
                <a:latin typeface="Oswald"/>
              </a:rPr>
              <a:t>Youth Marijuana Use - Competing Influences</a:t>
            </a:r>
          </a:p>
        </p:txBody>
      </p:sp>
      <p:sp>
        <p:nvSpPr>
          <p:cNvPr id="9" name="TextBox 9"/>
          <p:cNvSpPr txBox="1"/>
          <p:nvPr/>
        </p:nvSpPr>
        <p:spPr>
          <a:xfrm>
            <a:off x="1938158" y="1042561"/>
            <a:ext cx="8150387" cy="613694"/>
          </a:xfrm>
          <a:prstGeom prst="rect">
            <a:avLst/>
          </a:prstGeom>
        </p:spPr>
        <p:txBody>
          <a:bodyPr lIns="0" tIns="0" rIns="0" bIns="0" rtlCol="0" anchor="t">
            <a:spAutoFit/>
          </a:bodyPr>
          <a:lstStyle/>
          <a:p>
            <a:pPr algn="l">
              <a:lnSpc>
                <a:spcPts val="2523"/>
              </a:lnSpc>
            </a:pPr>
            <a:r>
              <a:rPr lang="en-US" sz="1802" spc="14" dirty="0">
                <a:solidFill>
                  <a:srgbClr val="000000"/>
                </a:solidFill>
                <a:latin typeface="Helveticish"/>
              </a:rPr>
              <a:t>Despite increasing legalization, laws in every state still prohibit teens from</a:t>
            </a:r>
          </a:p>
          <a:p>
            <a:pPr>
              <a:lnSpc>
                <a:spcPts val="2523"/>
              </a:lnSpc>
            </a:pPr>
            <a:r>
              <a:rPr lang="en-US" sz="1800" spc="14" dirty="0">
                <a:solidFill>
                  <a:srgbClr val="000000"/>
                </a:solidFill>
                <a:latin typeface="Helveticish"/>
              </a:rPr>
              <a:t>possessing or using marijuana for recreation.</a:t>
            </a:r>
            <a:r>
              <a:rPr lang="en-US" sz="1802" spc="14" dirty="0">
                <a:solidFill>
                  <a:srgbClr val="000000"/>
                </a:solidFill>
                <a:latin typeface="Helveticish"/>
              </a:rPr>
              <a:t> </a:t>
            </a:r>
          </a:p>
        </p:txBody>
      </p:sp>
      <p:sp>
        <p:nvSpPr>
          <p:cNvPr id="12" name="TextBox 12"/>
          <p:cNvSpPr txBox="1"/>
          <p:nvPr/>
        </p:nvSpPr>
        <p:spPr>
          <a:xfrm>
            <a:off x="791612" y="6275720"/>
            <a:ext cx="2588495" cy="259654"/>
          </a:xfrm>
          <a:prstGeom prst="rect">
            <a:avLst/>
          </a:prstGeom>
        </p:spPr>
        <p:txBody>
          <a:bodyPr lIns="0" tIns="0" rIns="0" bIns="0" rtlCol="0" anchor="t">
            <a:spAutoFit/>
          </a:bodyPr>
          <a:lstStyle/>
          <a:p>
            <a:pPr algn="l">
              <a:lnSpc>
                <a:spcPts val="1963"/>
              </a:lnSpc>
            </a:pPr>
            <a:r>
              <a:rPr lang="en-US" sz="1402" spc="-14">
                <a:solidFill>
                  <a:srgbClr val="000000"/>
                </a:solidFill>
                <a:latin typeface="Arialle"/>
              </a:rPr>
              <a:t>image: Shadia Amen</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824948" y="417260"/>
            <a:ext cx="8849166" cy="3875535"/>
            <a:chOff x="0" y="0"/>
            <a:chExt cx="10889488" cy="4769104"/>
          </a:xfrm>
        </p:grpSpPr>
        <p:sp>
          <p:nvSpPr>
            <p:cNvPr id="3" name="Freeform 3"/>
            <p:cNvSpPr/>
            <p:nvPr/>
          </p:nvSpPr>
          <p:spPr>
            <a:xfrm>
              <a:off x="0" y="0"/>
              <a:ext cx="10889488" cy="4769104"/>
            </a:xfrm>
            <a:custGeom>
              <a:avLst/>
              <a:gdLst/>
              <a:ahLst/>
              <a:cxnLst/>
              <a:rect l="l" t="t" r="r" b="b"/>
              <a:pathLst>
                <a:path w="10889488" h="4769104">
                  <a:moveTo>
                    <a:pt x="0" y="0"/>
                  </a:moveTo>
                  <a:lnTo>
                    <a:pt x="0" y="4769104"/>
                  </a:lnTo>
                  <a:lnTo>
                    <a:pt x="10889488" y="4769104"/>
                  </a:lnTo>
                  <a:lnTo>
                    <a:pt x="10889488" y="0"/>
                  </a:lnTo>
                  <a:close/>
                </a:path>
              </a:pathLst>
            </a:custGeom>
            <a:blipFill>
              <a:blip r:embed="rId2"/>
              <a:stretch>
                <a:fillRect/>
              </a:stretch>
            </a:blipFill>
          </p:spPr>
        </p:sp>
      </p:grpSp>
      <p:sp>
        <p:nvSpPr>
          <p:cNvPr id="4" name="TextBox 4"/>
          <p:cNvSpPr txBox="1"/>
          <p:nvPr/>
        </p:nvSpPr>
        <p:spPr>
          <a:xfrm>
            <a:off x="961949" y="401849"/>
            <a:ext cx="2358628" cy="172593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is Marijuana Used? </a:t>
            </a:r>
          </a:p>
        </p:txBody>
      </p:sp>
      <p:sp>
        <p:nvSpPr>
          <p:cNvPr id="5" name="TextBox 5"/>
          <p:cNvSpPr txBox="1"/>
          <p:nvPr/>
        </p:nvSpPr>
        <p:spPr>
          <a:xfrm>
            <a:off x="961949" y="2465829"/>
            <a:ext cx="1862999" cy="2419350"/>
          </a:xfrm>
          <a:prstGeom prst="rect">
            <a:avLst/>
          </a:prstGeom>
        </p:spPr>
        <p:txBody>
          <a:bodyPr lIns="0" tIns="0" rIns="0" bIns="0" rtlCol="0" anchor="t">
            <a:spAutoFit/>
          </a:bodyPr>
          <a:lstStyle/>
          <a:p>
            <a:pPr>
              <a:lnSpc>
                <a:spcPts val="2160"/>
              </a:lnSpc>
            </a:pPr>
            <a:r>
              <a:rPr lang="en-US" sz="1800" spc="14" dirty="0">
                <a:solidFill>
                  <a:srgbClr val="000000"/>
                </a:solidFill>
                <a:latin typeface="Helveticish"/>
              </a:rPr>
              <a:t>The ability to avoid detection may be one reason why vaping marijuana has become increasingly popular among youth.</a:t>
            </a:r>
          </a:p>
        </p:txBody>
      </p:sp>
      <p:sp>
        <p:nvSpPr>
          <p:cNvPr id="9" name="TextBox 9"/>
          <p:cNvSpPr txBox="1"/>
          <p:nvPr/>
        </p:nvSpPr>
        <p:spPr>
          <a:xfrm>
            <a:off x="1893448" y="5050975"/>
            <a:ext cx="9151137" cy="1110560"/>
          </a:xfrm>
          <a:prstGeom prst="rect">
            <a:avLst/>
          </a:prstGeom>
        </p:spPr>
        <p:txBody>
          <a:bodyPr lIns="0" tIns="0" rIns="0" bIns="0" rtlCol="0" anchor="t">
            <a:spAutoFit/>
          </a:bodyPr>
          <a:lstStyle/>
          <a:p>
            <a:pPr marL="342900" indent="-342900">
              <a:lnSpc>
                <a:spcPts val="2160"/>
              </a:lnSpc>
              <a:buFont typeface="Arial" panose="020B0604020202020204" pitchFamily="34" charset="0"/>
              <a:buChar char="•"/>
            </a:pPr>
            <a:r>
              <a:rPr lang="en-US" sz="1802" spc="-18" dirty="0">
                <a:solidFill>
                  <a:srgbClr val="000000"/>
                </a:solidFill>
                <a:latin typeface="Helveticish"/>
              </a:rPr>
              <a:t>Vaping liquid marijuana products can lack the characteristic smell of marijuana, making </a:t>
            </a:r>
            <a:r>
              <a:rPr lang="en-US" sz="1800" spc="-18" dirty="0">
                <a:solidFill>
                  <a:srgbClr val="000000"/>
                </a:solidFill>
                <a:latin typeface="Helveticish"/>
              </a:rPr>
              <a:t>detection of use difficult. </a:t>
            </a:r>
          </a:p>
          <a:p>
            <a:pPr marL="285750" indent="-285750" algn="just">
              <a:lnSpc>
                <a:spcPts val="2160"/>
              </a:lnSpc>
              <a:buFont typeface="Arial" panose="020B0604020202020204" pitchFamily="34" charset="0"/>
              <a:buChar char="•"/>
            </a:pPr>
            <a:r>
              <a:rPr lang="en-US" sz="1800" spc="-18" dirty="0">
                <a:solidFill>
                  <a:srgbClr val="000000"/>
                </a:solidFill>
                <a:latin typeface="Helveticish"/>
              </a:rPr>
              <a:t>Vaping devices are also packaged in ways that resemble memory sticks or other non-drug paraphernalia devices. </a:t>
            </a:r>
          </a:p>
        </p:txBody>
      </p:sp>
      <p:sp>
        <p:nvSpPr>
          <p:cNvPr id="10" name="TextBox 10"/>
          <p:cNvSpPr txBox="1"/>
          <p:nvPr/>
        </p:nvSpPr>
        <p:spPr>
          <a:xfrm>
            <a:off x="7580630" y="3989835"/>
            <a:ext cx="866405" cy="283458"/>
          </a:xfrm>
          <a:prstGeom prst="rect">
            <a:avLst/>
          </a:prstGeom>
        </p:spPr>
        <p:txBody>
          <a:bodyPr lIns="0" tIns="0" rIns="0" bIns="0" rtlCol="0" anchor="t">
            <a:spAutoFit/>
          </a:bodyPr>
          <a:lstStyle/>
          <a:p>
            <a:pPr algn="l">
              <a:lnSpc>
                <a:spcPts val="2226"/>
              </a:lnSpc>
            </a:pPr>
            <a:r>
              <a:rPr lang="en-US" sz="1590" spc="-4" dirty="0" err="1">
                <a:solidFill>
                  <a:srgbClr val="006599"/>
                </a:solidFill>
                <a:latin typeface="Arialle"/>
              </a:rPr>
              <a:t>NIDA.gov</a:t>
            </a:r>
            <a:endParaRPr lang="en-US" sz="1590" spc="-4" dirty="0">
              <a:solidFill>
                <a:srgbClr val="006599"/>
              </a:solidFill>
              <a:latin typeface="Aria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28972" y="86868"/>
            <a:ext cx="7264908" cy="6510528"/>
            <a:chOff x="0" y="0"/>
            <a:chExt cx="9686544" cy="8680704"/>
          </a:xfrm>
        </p:grpSpPr>
        <p:sp>
          <p:nvSpPr>
            <p:cNvPr id="3" name="Freeform 3"/>
            <p:cNvSpPr/>
            <p:nvPr/>
          </p:nvSpPr>
          <p:spPr>
            <a:xfrm>
              <a:off x="0" y="0"/>
              <a:ext cx="9686544" cy="8680704"/>
            </a:xfrm>
            <a:custGeom>
              <a:avLst/>
              <a:gdLst/>
              <a:ahLst/>
              <a:cxnLst/>
              <a:rect l="l" t="t" r="r" b="b"/>
              <a:pathLst>
                <a:path w="9686544" h="8680704">
                  <a:moveTo>
                    <a:pt x="0" y="0"/>
                  </a:moveTo>
                  <a:lnTo>
                    <a:pt x="0" y="8680704"/>
                  </a:lnTo>
                  <a:lnTo>
                    <a:pt x="9686544" y="8680704"/>
                  </a:lnTo>
                  <a:lnTo>
                    <a:pt x="9686544" y="0"/>
                  </a:lnTo>
                  <a:close/>
                </a:path>
              </a:pathLst>
            </a:custGeom>
            <a:blipFill>
              <a:blip r:embed="rId2"/>
              <a:stretch>
                <a:fillRect/>
              </a:stretch>
            </a:blipFill>
          </p:spPr>
        </p:sp>
      </p:grpSp>
      <p:sp>
        <p:nvSpPr>
          <p:cNvPr id="4" name="TextBox 4"/>
          <p:cNvSpPr txBox="1"/>
          <p:nvPr/>
        </p:nvSpPr>
        <p:spPr>
          <a:xfrm>
            <a:off x="685800" y="2311146"/>
            <a:ext cx="3681145" cy="3925947"/>
          </a:xfrm>
          <a:prstGeom prst="rect">
            <a:avLst/>
          </a:prstGeom>
        </p:spPr>
        <p:txBody>
          <a:bodyPr lIns="0" tIns="0" rIns="0" bIns="0" rtlCol="0" anchor="t">
            <a:spAutoFit/>
          </a:bodyPr>
          <a:lstStyle/>
          <a:p>
            <a:pPr algn="l">
              <a:lnSpc>
                <a:spcPts val="2160"/>
              </a:lnSpc>
            </a:pPr>
            <a:r>
              <a:rPr lang="en-US" sz="1600" spc="-18" dirty="0">
                <a:solidFill>
                  <a:srgbClr val="000000"/>
                </a:solidFill>
                <a:latin typeface="Helveticish"/>
              </a:rPr>
              <a:t>Despite the relaxing of social norms and policies, marijuana is a significant youth public health concern. </a:t>
            </a:r>
          </a:p>
          <a:p>
            <a:pPr algn="r">
              <a:lnSpc>
                <a:spcPts val="2160"/>
              </a:lnSpc>
            </a:pPr>
            <a:endParaRPr lang="en-US" sz="1600" spc="-18" dirty="0">
              <a:solidFill>
                <a:srgbClr val="000000"/>
              </a:solidFill>
              <a:latin typeface="Helveticish"/>
            </a:endParaRPr>
          </a:p>
          <a:p>
            <a:pPr algn="l">
              <a:lnSpc>
                <a:spcPts val="2160"/>
              </a:lnSpc>
            </a:pPr>
            <a:r>
              <a:rPr lang="en-US" sz="1600" spc="-18" dirty="0">
                <a:solidFill>
                  <a:srgbClr val="000000"/>
                </a:solidFill>
                <a:latin typeface="Helveticish"/>
              </a:rPr>
              <a:t>This table from </a:t>
            </a:r>
            <a:r>
              <a:rPr lang="en-US" sz="1600" u="sng" spc="-18" dirty="0">
                <a:solidFill>
                  <a:srgbClr val="000000"/>
                </a:solidFill>
                <a:latin typeface="Helveticish"/>
              </a:rPr>
              <a:t>Preventing Marijuana Use Among Youth</a:t>
            </a:r>
            <a:r>
              <a:rPr lang="en-US" sz="1600" spc="-18" dirty="0">
                <a:solidFill>
                  <a:srgbClr val="000000"/>
                </a:solidFill>
                <a:latin typeface="Helveticish"/>
              </a:rPr>
              <a:t> identifies promising environmental prevention strategies being used across the US. </a:t>
            </a:r>
          </a:p>
          <a:p>
            <a:pPr algn="r">
              <a:lnSpc>
                <a:spcPts val="2160"/>
              </a:lnSpc>
            </a:pPr>
            <a:endParaRPr lang="en-US" sz="1600" spc="-18" dirty="0">
              <a:solidFill>
                <a:srgbClr val="000000"/>
              </a:solidFill>
              <a:latin typeface="Helveticish"/>
            </a:endParaRPr>
          </a:p>
          <a:p>
            <a:pPr algn="l">
              <a:lnSpc>
                <a:spcPts val="2160"/>
              </a:lnSpc>
            </a:pPr>
            <a:r>
              <a:rPr lang="en-US" sz="1600" spc="-18" dirty="0">
                <a:solidFill>
                  <a:srgbClr val="000000"/>
                </a:solidFill>
                <a:latin typeface="Helveticish"/>
              </a:rPr>
              <a:t>These state and local strategies </a:t>
            </a:r>
          </a:p>
          <a:p>
            <a:pPr algn="l">
              <a:lnSpc>
                <a:spcPts val="2160"/>
              </a:lnSpc>
            </a:pPr>
            <a:r>
              <a:rPr lang="en-US" sz="1600" spc="-18" dirty="0">
                <a:solidFill>
                  <a:srgbClr val="000000"/>
                </a:solidFill>
                <a:latin typeface="Helveticish"/>
              </a:rPr>
              <a:t>aim to </a:t>
            </a:r>
          </a:p>
          <a:p>
            <a:pPr algn="l">
              <a:lnSpc>
                <a:spcPts val="2162"/>
              </a:lnSpc>
            </a:pPr>
            <a:r>
              <a:rPr lang="en-US" sz="1600" spc="-18" dirty="0">
                <a:solidFill>
                  <a:srgbClr val="000000"/>
                </a:solidFill>
                <a:latin typeface="Arialle"/>
              </a:rPr>
              <a:t>•increase penalties and price, </a:t>
            </a:r>
          </a:p>
          <a:p>
            <a:pPr algn="l">
              <a:lnSpc>
                <a:spcPts val="2162"/>
              </a:lnSpc>
            </a:pPr>
            <a:r>
              <a:rPr lang="en-US" sz="1600" spc="-18" dirty="0">
                <a:solidFill>
                  <a:srgbClr val="000000"/>
                </a:solidFill>
                <a:latin typeface="Arialle"/>
              </a:rPr>
              <a:t>•decrease the availability, </a:t>
            </a:r>
            <a:r>
              <a:rPr lang="en-US" sz="1600" spc="-18" dirty="0">
                <a:solidFill>
                  <a:srgbClr val="000000"/>
                </a:solidFill>
                <a:latin typeface="Helveticish"/>
              </a:rPr>
              <a:t>attractiveness, and promotion of youth marijuana use.</a:t>
            </a:r>
          </a:p>
        </p:txBody>
      </p:sp>
      <p:sp>
        <p:nvSpPr>
          <p:cNvPr id="5" name="TextBox 5"/>
          <p:cNvSpPr txBox="1"/>
          <p:nvPr/>
        </p:nvSpPr>
        <p:spPr>
          <a:xfrm>
            <a:off x="685800" y="194654"/>
            <a:ext cx="3979504" cy="1981200"/>
          </a:xfrm>
          <a:prstGeom prst="rect">
            <a:avLst/>
          </a:prstGeom>
        </p:spPr>
        <p:txBody>
          <a:bodyPr lIns="0" tIns="0" rIns="0" bIns="0" rtlCol="0" anchor="t">
            <a:spAutoFit/>
          </a:bodyPr>
          <a:lstStyle/>
          <a:p>
            <a:pPr algn="l">
              <a:lnSpc>
                <a:spcPts val="3960"/>
              </a:lnSpc>
            </a:pPr>
            <a:r>
              <a:rPr lang="en-US" sz="3300" spc="26">
                <a:solidFill>
                  <a:srgbClr val="000000"/>
                </a:solidFill>
                <a:latin typeface="Oswald"/>
              </a:rPr>
              <a:t>Promising Environmental Strategies to Prevent Youth Use- lessons from other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311159" y="57"/>
            <a:ext cx="6879317" cy="6857873"/>
            <a:chOff x="0" y="0"/>
            <a:chExt cx="9172423" cy="9143831"/>
          </a:xfrm>
        </p:grpSpPr>
        <p:sp>
          <p:nvSpPr>
            <p:cNvPr id="3" name="Freeform 3"/>
            <p:cNvSpPr/>
            <p:nvPr/>
          </p:nvSpPr>
          <p:spPr>
            <a:xfrm>
              <a:off x="-19050" y="0"/>
              <a:ext cx="9191498" cy="9143873"/>
            </a:xfrm>
            <a:custGeom>
              <a:avLst/>
              <a:gdLst/>
              <a:ahLst/>
              <a:cxnLst/>
              <a:rect l="l" t="t" r="r" b="b"/>
              <a:pathLst>
                <a:path w="9191498" h="9143873">
                  <a:moveTo>
                    <a:pt x="1489837" y="0"/>
                  </a:moveTo>
                  <a:lnTo>
                    <a:pt x="1346708" y="262001"/>
                  </a:lnTo>
                  <a:cubicBezTo>
                    <a:pt x="1086358" y="764286"/>
                    <a:pt x="867410" y="1288034"/>
                    <a:pt x="680466" y="1828165"/>
                  </a:cubicBezTo>
                  <a:cubicBezTo>
                    <a:pt x="389509" y="2676271"/>
                    <a:pt x="188722" y="3552317"/>
                    <a:pt x="81280" y="4441825"/>
                  </a:cubicBezTo>
                  <a:cubicBezTo>
                    <a:pt x="24892" y="4897247"/>
                    <a:pt x="0" y="5351907"/>
                    <a:pt x="35433" y="5809742"/>
                  </a:cubicBezTo>
                  <a:cubicBezTo>
                    <a:pt x="77216" y="6345174"/>
                    <a:pt x="140589" y="6877177"/>
                    <a:pt x="247777" y="7403846"/>
                  </a:cubicBezTo>
                  <a:cubicBezTo>
                    <a:pt x="366014" y="7985125"/>
                    <a:pt x="526542" y="8552688"/>
                    <a:pt x="738505" y="9104249"/>
                  </a:cubicBezTo>
                  <a:lnTo>
                    <a:pt x="755015" y="9143746"/>
                  </a:lnTo>
                  <a:lnTo>
                    <a:pt x="825500" y="9143746"/>
                  </a:lnTo>
                  <a:lnTo>
                    <a:pt x="816356" y="9121902"/>
                  </a:lnTo>
                  <a:cubicBezTo>
                    <a:pt x="699135" y="8818499"/>
                    <a:pt x="596519" y="8507603"/>
                    <a:pt x="506857" y="8190103"/>
                  </a:cubicBezTo>
                  <a:cubicBezTo>
                    <a:pt x="428752" y="7913624"/>
                    <a:pt x="371221" y="7631430"/>
                    <a:pt x="304292" y="7351776"/>
                  </a:cubicBezTo>
                  <a:cubicBezTo>
                    <a:pt x="302768" y="7336917"/>
                    <a:pt x="301879" y="7321931"/>
                    <a:pt x="301879" y="7307072"/>
                  </a:cubicBezTo>
                  <a:lnTo>
                    <a:pt x="301879" y="7307072"/>
                  </a:lnTo>
                  <a:cubicBezTo>
                    <a:pt x="350774" y="7476617"/>
                    <a:pt x="389763" y="7626223"/>
                    <a:pt x="435991" y="7773670"/>
                  </a:cubicBezTo>
                  <a:cubicBezTo>
                    <a:pt x="556387" y="8157718"/>
                    <a:pt x="695198" y="8531225"/>
                    <a:pt x="853186" y="8893937"/>
                  </a:cubicBezTo>
                  <a:lnTo>
                    <a:pt x="970280" y="9143873"/>
                  </a:lnTo>
                  <a:lnTo>
                    <a:pt x="9191498" y="9143873"/>
                  </a:lnTo>
                  <a:lnTo>
                    <a:pt x="9191498" y="0"/>
                  </a:lnTo>
                  <a:lnTo>
                    <a:pt x="1655953" y="0"/>
                  </a:lnTo>
                  <a:lnTo>
                    <a:pt x="1527683" y="198247"/>
                  </a:lnTo>
                  <a:cubicBezTo>
                    <a:pt x="1352042" y="487299"/>
                    <a:pt x="1192403" y="786003"/>
                    <a:pt x="1046988" y="1093216"/>
                  </a:cubicBezTo>
                  <a:cubicBezTo>
                    <a:pt x="1039876" y="1111377"/>
                    <a:pt x="1028192" y="1127252"/>
                    <a:pt x="1012952" y="1139317"/>
                  </a:cubicBezTo>
                  <a:lnTo>
                    <a:pt x="1012952" y="1139317"/>
                  </a:lnTo>
                  <a:cubicBezTo>
                    <a:pt x="1032637" y="1093216"/>
                    <a:pt x="1051560" y="1046734"/>
                    <a:pt x="1071499" y="1000506"/>
                  </a:cubicBezTo>
                  <a:cubicBezTo>
                    <a:pt x="1152906" y="811657"/>
                    <a:pt x="1239012" y="625602"/>
                    <a:pt x="1330071" y="442341"/>
                  </a:cubicBezTo>
                  <a:lnTo>
                    <a:pt x="1566672" y="0"/>
                  </a:lnTo>
                  <a:close/>
                </a:path>
              </a:pathLst>
            </a:custGeom>
            <a:blipFill>
              <a:blip r:embed="rId2"/>
              <a:stretch>
                <a:fillRect/>
              </a:stretch>
            </a:blipFill>
          </p:spPr>
        </p:sp>
      </p:grpSp>
      <p:sp>
        <p:nvSpPr>
          <p:cNvPr id="4" name="TextBox 4"/>
          <p:cNvSpPr txBox="1"/>
          <p:nvPr/>
        </p:nvSpPr>
        <p:spPr>
          <a:xfrm>
            <a:off x="731520" y="1823085"/>
            <a:ext cx="4030409" cy="3886581"/>
          </a:xfrm>
          <a:prstGeom prst="rect">
            <a:avLst/>
          </a:prstGeom>
        </p:spPr>
        <p:txBody>
          <a:bodyPr lIns="0" tIns="0" rIns="0" bIns="0" rtlCol="0" anchor="t">
            <a:spAutoFit/>
          </a:bodyPr>
          <a:lstStyle/>
          <a:p>
            <a:pPr>
              <a:lnSpc>
                <a:spcPts val="2232"/>
              </a:lnSpc>
            </a:pPr>
            <a:r>
              <a:rPr lang="en-US" sz="1800" spc="-5" dirty="0">
                <a:solidFill>
                  <a:srgbClr val="000000"/>
                </a:solidFill>
                <a:latin typeface="Helveticish"/>
              </a:rPr>
              <a:t>This presentation was based on a resource article that can be found on the home page of Health Smart VA.org. That article offers numerous resource links to organizations including</a:t>
            </a:r>
          </a:p>
          <a:p>
            <a:pPr>
              <a:lnSpc>
                <a:spcPts val="2232"/>
              </a:lnSpc>
            </a:pPr>
            <a:r>
              <a:rPr lang="en-US" sz="1800" spc="-5" dirty="0">
                <a:solidFill>
                  <a:srgbClr val="000000"/>
                </a:solidFill>
                <a:latin typeface="Helveticish"/>
              </a:rPr>
              <a:t>The National Institute for Drug Abuse and the Cannabis Awareness and Prevention Toolkit from </a:t>
            </a:r>
          </a:p>
          <a:p>
            <a:pPr>
              <a:lnSpc>
                <a:spcPts val="2232"/>
              </a:lnSpc>
            </a:pPr>
            <a:r>
              <a:rPr lang="en-US" sz="1800" spc="-5" dirty="0">
                <a:solidFill>
                  <a:srgbClr val="000000"/>
                </a:solidFill>
                <a:latin typeface="Helveticish"/>
              </a:rPr>
              <a:t>Stanford Medicine.</a:t>
            </a:r>
          </a:p>
          <a:p>
            <a:pPr>
              <a:lnSpc>
                <a:spcPts val="2232"/>
              </a:lnSpc>
            </a:pPr>
            <a:endParaRPr lang="en-US" sz="1800" spc="-5" dirty="0">
              <a:solidFill>
                <a:srgbClr val="000000"/>
              </a:solidFill>
              <a:latin typeface="Helveticish"/>
            </a:endParaRPr>
          </a:p>
          <a:p>
            <a:pPr>
              <a:lnSpc>
                <a:spcPts val="2232"/>
              </a:lnSpc>
            </a:pPr>
            <a:r>
              <a:rPr lang="en-US" sz="1800" spc="-5" dirty="0">
                <a:solidFill>
                  <a:srgbClr val="000000"/>
                </a:solidFill>
                <a:latin typeface="Helveticish"/>
              </a:rPr>
              <a:t>The grade level pages of Health Smart Virginia also provide numerous instructional resources to be </a:t>
            </a:r>
          </a:p>
          <a:p>
            <a:pPr>
              <a:lnSpc>
                <a:spcPts val="2232"/>
              </a:lnSpc>
            </a:pPr>
            <a:r>
              <a:rPr lang="en-US" sz="1800" spc="-5" dirty="0">
                <a:solidFill>
                  <a:srgbClr val="000000"/>
                </a:solidFill>
                <a:latin typeface="Helveticish"/>
              </a:rPr>
              <a:t>used for substance misuse prevention.</a:t>
            </a:r>
          </a:p>
        </p:txBody>
      </p:sp>
      <p:sp>
        <p:nvSpPr>
          <p:cNvPr id="5" name="TextBox 5"/>
          <p:cNvSpPr txBox="1"/>
          <p:nvPr/>
        </p:nvSpPr>
        <p:spPr>
          <a:xfrm>
            <a:off x="731520" y="209660"/>
            <a:ext cx="2159355" cy="1144905"/>
          </a:xfrm>
          <a:prstGeom prst="rect">
            <a:avLst/>
          </a:prstGeom>
        </p:spPr>
        <p:txBody>
          <a:bodyPr lIns="0" tIns="0" rIns="0" bIns="0" rtlCol="0" anchor="t">
            <a:spAutoFit/>
          </a:bodyPr>
          <a:lstStyle/>
          <a:p>
            <a:pPr algn="l">
              <a:lnSpc>
                <a:spcPts val="4620"/>
              </a:lnSpc>
            </a:pPr>
            <a:r>
              <a:rPr lang="en-US" sz="3300" spc="-9">
                <a:solidFill>
                  <a:srgbClr val="000000"/>
                </a:solidFill>
                <a:latin typeface="Oswald"/>
              </a:rPr>
              <a:t>Instructional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30834" y="1636543"/>
            <a:ext cx="3866388" cy="4256532"/>
            <a:chOff x="0" y="0"/>
            <a:chExt cx="5155184" cy="5675376"/>
          </a:xfrm>
        </p:grpSpPr>
        <p:sp>
          <p:nvSpPr>
            <p:cNvPr id="3" name="Freeform 3"/>
            <p:cNvSpPr/>
            <p:nvPr/>
          </p:nvSpPr>
          <p:spPr>
            <a:xfrm>
              <a:off x="0" y="0"/>
              <a:ext cx="5155184" cy="5675376"/>
            </a:xfrm>
            <a:custGeom>
              <a:avLst/>
              <a:gdLst/>
              <a:ahLst/>
              <a:cxnLst/>
              <a:rect l="l" t="t" r="r" b="b"/>
              <a:pathLst>
                <a:path w="5155184" h="5675376">
                  <a:moveTo>
                    <a:pt x="0" y="0"/>
                  </a:moveTo>
                  <a:lnTo>
                    <a:pt x="0" y="5675376"/>
                  </a:lnTo>
                  <a:lnTo>
                    <a:pt x="5155184" y="5675376"/>
                  </a:lnTo>
                  <a:lnTo>
                    <a:pt x="5155184" y="0"/>
                  </a:lnTo>
                  <a:close/>
                </a:path>
              </a:pathLst>
            </a:custGeom>
            <a:blipFill>
              <a:blip r:embed="rId2"/>
              <a:stretch>
                <a:fillRect/>
              </a:stretch>
            </a:blipFill>
          </p:spPr>
        </p:sp>
      </p:grpSp>
      <p:sp>
        <p:nvSpPr>
          <p:cNvPr id="4" name="TextBox 4"/>
          <p:cNvSpPr txBox="1"/>
          <p:nvPr/>
        </p:nvSpPr>
        <p:spPr>
          <a:xfrm>
            <a:off x="5088001" y="3653936"/>
            <a:ext cx="5533943" cy="2239139"/>
          </a:xfrm>
          <a:prstGeom prst="rect">
            <a:avLst/>
          </a:prstGeom>
        </p:spPr>
        <p:txBody>
          <a:bodyPr lIns="0" tIns="0" rIns="0" bIns="0" rtlCol="0" anchor="t">
            <a:spAutoFit/>
          </a:bodyPr>
          <a:lstStyle/>
          <a:p>
            <a:pPr algn="l">
              <a:lnSpc>
                <a:spcPts val="2160"/>
              </a:lnSpc>
            </a:pPr>
            <a:r>
              <a:rPr lang="en-US" sz="1800" spc="-18" dirty="0">
                <a:solidFill>
                  <a:srgbClr val="000000"/>
                </a:solidFill>
                <a:latin typeface="Helveticish"/>
              </a:rPr>
              <a:t>•negative impacts on brain development (neuropsychological and neurodevelopmental decline), •poor school performance,</a:t>
            </a:r>
          </a:p>
          <a:p>
            <a:pPr algn="l">
              <a:lnSpc>
                <a:spcPts val="2160"/>
              </a:lnSpc>
            </a:pPr>
            <a:r>
              <a:rPr lang="en-US" sz="1800" spc="-18" dirty="0">
                <a:solidFill>
                  <a:srgbClr val="000000"/>
                </a:solidFill>
                <a:latin typeface="Helveticish"/>
              </a:rPr>
              <a:t>•increased school drop-out rates,</a:t>
            </a:r>
          </a:p>
          <a:p>
            <a:pPr algn="l">
              <a:lnSpc>
                <a:spcPts val="2160"/>
              </a:lnSpc>
            </a:pPr>
            <a:r>
              <a:rPr lang="en-US" sz="1800" spc="-18" dirty="0">
                <a:solidFill>
                  <a:srgbClr val="000000"/>
                </a:solidFill>
                <a:latin typeface="Helveticish"/>
              </a:rPr>
              <a:t>•increased risk for psychotic disorders in adulthood, •increased risk for later depression, and</a:t>
            </a:r>
          </a:p>
          <a:p>
            <a:pPr algn="l">
              <a:lnSpc>
                <a:spcPts val="2160"/>
              </a:lnSpc>
            </a:pPr>
            <a:r>
              <a:rPr lang="en-US" sz="1800" spc="-18" dirty="0">
                <a:solidFill>
                  <a:srgbClr val="000000"/>
                </a:solidFill>
                <a:latin typeface="Helveticish"/>
              </a:rPr>
              <a:t>•suicidal ideation or behavior</a:t>
            </a:r>
          </a:p>
          <a:p>
            <a:pPr>
              <a:lnSpc>
                <a:spcPts val="2160"/>
              </a:lnSpc>
            </a:pPr>
            <a:r>
              <a:rPr lang="en-US" sz="1802" spc="-18" dirty="0">
                <a:solidFill>
                  <a:srgbClr val="000000"/>
                </a:solidFill>
                <a:latin typeface="Arialle"/>
              </a:rPr>
              <a:t>•dual use of marijuana and tobacco (nicotine)</a:t>
            </a:r>
          </a:p>
        </p:txBody>
      </p:sp>
      <p:sp>
        <p:nvSpPr>
          <p:cNvPr id="5" name="TextBox 5"/>
          <p:cNvSpPr txBox="1"/>
          <p:nvPr/>
        </p:nvSpPr>
        <p:spPr>
          <a:xfrm>
            <a:off x="5088001" y="1617493"/>
            <a:ext cx="5856682" cy="828432"/>
          </a:xfrm>
          <a:prstGeom prst="rect">
            <a:avLst/>
          </a:prstGeom>
        </p:spPr>
        <p:txBody>
          <a:bodyPr lIns="0" tIns="0" rIns="0" bIns="0" rtlCol="0" anchor="t">
            <a:spAutoFit/>
          </a:bodyPr>
          <a:lstStyle/>
          <a:p>
            <a:pPr algn="l">
              <a:lnSpc>
                <a:spcPts val="2160"/>
              </a:lnSpc>
            </a:pPr>
            <a:r>
              <a:rPr lang="en-US" sz="1800" spc="-18" dirty="0">
                <a:solidFill>
                  <a:srgbClr val="000000"/>
                </a:solidFill>
                <a:latin typeface="Helveticish"/>
              </a:rPr>
              <a:t>Studies on adolescent behavior have found that as teens’ perception of risk decreases, their risk-taking behavior (e.g., marijuana use) increases.</a:t>
            </a:r>
          </a:p>
        </p:txBody>
      </p:sp>
      <p:sp>
        <p:nvSpPr>
          <p:cNvPr id="7" name="TextBox 7"/>
          <p:cNvSpPr txBox="1"/>
          <p:nvPr/>
        </p:nvSpPr>
        <p:spPr>
          <a:xfrm>
            <a:off x="5088001" y="2676387"/>
            <a:ext cx="5849441" cy="613694"/>
          </a:xfrm>
          <a:prstGeom prst="rect">
            <a:avLst/>
          </a:prstGeom>
        </p:spPr>
        <p:txBody>
          <a:bodyPr lIns="0" tIns="0" rIns="0" bIns="0" rtlCol="0" anchor="t">
            <a:spAutoFit/>
          </a:bodyPr>
          <a:lstStyle/>
          <a:p>
            <a:pPr algn="l">
              <a:lnSpc>
                <a:spcPts val="2523"/>
              </a:lnSpc>
            </a:pPr>
            <a:r>
              <a:rPr lang="en-US" sz="1802" spc="-18" dirty="0">
                <a:solidFill>
                  <a:srgbClr val="000000"/>
                </a:solidFill>
                <a:latin typeface="Arialle"/>
              </a:rPr>
              <a:t>This is of concern because the evidence shows that early</a:t>
            </a:r>
          </a:p>
          <a:p>
            <a:pPr>
              <a:lnSpc>
                <a:spcPts val="2523"/>
              </a:lnSpc>
            </a:pPr>
            <a:r>
              <a:rPr lang="en-US" sz="1800" spc="-18" dirty="0">
                <a:solidFill>
                  <a:srgbClr val="000000"/>
                </a:solidFill>
                <a:latin typeface="Helveticish"/>
              </a:rPr>
              <a:t>marijuana use is associated with</a:t>
            </a:r>
            <a:r>
              <a:rPr lang="en-US" sz="1802" spc="-18" dirty="0">
                <a:solidFill>
                  <a:srgbClr val="000000"/>
                </a:solidFill>
                <a:latin typeface="Arialle"/>
              </a:rPr>
              <a:t> </a:t>
            </a:r>
          </a:p>
        </p:txBody>
      </p:sp>
      <p:sp>
        <p:nvSpPr>
          <p:cNvPr id="8" name="TextBox 8"/>
          <p:cNvSpPr txBox="1"/>
          <p:nvPr/>
        </p:nvSpPr>
        <p:spPr>
          <a:xfrm>
            <a:off x="585712" y="245027"/>
            <a:ext cx="9004579" cy="1144905"/>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Youth Marijuana Use -Teen risk perception decreasing as harms remain the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77909" y="2797771"/>
            <a:ext cx="8688324" cy="3593592"/>
            <a:chOff x="0" y="0"/>
            <a:chExt cx="11584432" cy="4791456"/>
          </a:xfrm>
        </p:grpSpPr>
        <p:sp>
          <p:nvSpPr>
            <p:cNvPr id="3" name="Freeform 3"/>
            <p:cNvSpPr/>
            <p:nvPr/>
          </p:nvSpPr>
          <p:spPr>
            <a:xfrm>
              <a:off x="0" y="0"/>
              <a:ext cx="11584432" cy="4791456"/>
            </a:xfrm>
            <a:custGeom>
              <a:avLst/>
              <a:gdLst/>
              <a:ahLst/>
              <a:cxnLst/>
              <a:rect l="l" t="t" r="r" b="b"/>
              <a:pathLst>
                <a:path w="11584432" h="4791456">
                  <a:moveTo>
                    <a:pt x="0" y="0"/>
                  </a:moveTo>
                  <a:lnTo>
                    <a:pt x="0" y="4791456"/>
                  </a:lnTo>
                  <a:lnTo>
                    <a:pt x="11584432" y="4791456"/>
                  </a:lnTo>
                  <a:lnTo>
                    <a:pt x="11584432" y="0"/>
                  </a:lnTo>
                  <a:close/>
                </a:path>
              </a:pathLst>
            </a:custGeom>
            <a:blipFill>
              <a:blip r:embed="rId2"/>
              <a:stretch>
                <a:fillRect/>
              </a:stretch>
            </a:blipFill>
          </p:spPr>
        </p:sp>
      </p:grpSp>
      <p:sp>
        <p:nvSpPr>
          <p:cNvPr id="4" name="TextBox 4"/>
          <p:cNvSpPr txBox="1"/>
          <p:nvPr/>
        </p:nvSpPr>
        <p:spPr>
          <a:xfrm>
            <a:off x="977910" y="863637"/>
            <a:ext cx="8202166" cy="465448"/>
          </a:xfrm>
          <a:prstGeom prst="rect">
            <a:avLst/>
          </a:prstGeom>
        </p:spPr>
        <p:txBody>
          <a:bodyPr lIns="0" tIns="0" rIns="0" bIns="0" rtlCol="0" anchor="t">
            <a:spAutoFit/>
          </a:bodyPr>
          <a:lstStyle/>
          <a:p>
            <a:pPr algn="l">
              <a:lnSpc>
                <a:spcPts val="4269"/>
              </a:lnSpc>
            </a:pPr>
            <a:r>
              <a:rPr lang="en-US" sz="1777" spc="-17" dirty="0">
                <a:solidFill>
                  <a:srgbClr val="000000"/>
                </a:solidFill>
                <a:latin typeface="Helveticish"/>
              </a:rPr>
              <a:t>2020 National Survey on Drug Use and Health:</a:t>
            </a:r>
          </a:p>
        </p:txBody>
      </p:sp>
      <p:sp>
        <p:nvSpPr>
          <p:cNvPr id="5" name="TextBox 5"/>
          <p:cNvSpPr txBox="1"/>
          <p:nvPr/>
        </p:nvSpPr>
        <p:spPr>
          <a:xfrm>
            <a:off x="685800" y="327427"/>
            <a:ext cx="7760464" cy="56388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National Youth Marijuana Use Data</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7910" y="1377905"/>
            <a:ext cx="4685013" cy="18353"/>
          </a:xfrm>
          <a:prstGeom prst="rect">
            <a:avLst/>
          </a:prstGeom>
        </p:spPr>
      </p:pic>
      <p:sp>
        <p:nvSpPr>
          <p:cNvPr id="8" name="TextBox 7">
            <a:extLst>
              <a:ext uri="{FF2B5EF4-FFF2-40B4-BE49-F238E27FC236}">
                <a16:creationId xmlns:a16="http://schemas.microsoft.com/office/drawing/2014/main" id="{FF66B84B-17B2-4E50-94EC-DBCD7E064B96}"/>
              </a:ext>
            </a:extLst>
          </p:cNvPr>
          <p:cNvSpPr txBox="1"/>
          <p:nvPr/>
        </p:nvSpPr>
        <p:spPr>
          <a:xfrm>
            <a:off x="977910" y="1396258"/>
            <a:ext cx="8688323" cy="1334340"/>
          </a:xfrm>
          <a:prstGeom prst="rect">
            <a:avLst/>
          </a:prstGeom>
          <a:noFill/>
        </p:spPr>
        <p:txBody>
          <a:bodyPr wrap="square">
            <a:spAutoFit/>
          </a:bodyPr>
          <a:lstStyle/>
          <a:p>
            <a:pPr algn="l">
              <a:lnSpc>
                <a:spcPts val="4269"/>
              </a:lnSpc>
            </a:pPr>
            <a:r>
              <a:rPr lang="en-US" sz="1800" spc="-17" dirty="0">
                <a:solidFill>
                  <a:srgbClr val="000000"/>
                </a:solidFill>
                <a:latin typeface="Helveticish"/>
              </a:rPr>
              <a:t>Use is prevalent.</a:t>
            </a:r>
          </a:p>
          <a:p>
            <a:pPr algn="l">
              <a:lnSpc>
                <a:spcPts val="4269"/>
              </a:lnSpc>
            </a:pPr>
            <a:r>
              <a:rPr lang="en-US" sz="1800" spc="-17" dirty="0">
                <a:solidFill>
                  <a:srgbClr val="000000"/>
                </a:solidFill>
                <a:latin typeface="Helveticish"/>
              </a:rPr>
              <a:t>1 out of 5 people aged 12 or older in the US engaged in past year illicit drug use, </a:t>
            </a:r>
          </a:p>
          <a:p>
            <a:pPr algn="l">
              <a:lnSpc>
                <a:spcPts val="888"/>
              </a:lnSpc>
            </a:pPr>
            <a:r>
              <a:rPr lang="en-US" sz="1800" spc="-17" dirty="0">
                <a:solidFill>
                  <a:srgbClr val="000000"/>
                </a:solidFill>
                <a:latin typeface="Helveticish"/>
              </a:rPr>
              <a:t>with 84 percent of those reporting using Marijuana.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sp>
        <p:nvSpPr>
          <p:cNvPr id="2" name="TextBox 2"/>
          <p:cNvSpPr txBox="1"/>
          <p:nvPr/>
        </p:nvSpPr>
        <p:spPr>
          <a:xfrm>
            <a:off x="6777913" y="990600"/>
            <a:ext cx="5105400" cy="1392754"/>
          </a:xfrm>
          <a:prstGeom prst="rect">
            <a:avLst/>
          </a:prstGeom>
        </p:spPr>
        <p:txBody>
          <a:bodyPr wrap="square" lIns="0" tIns="0" rIns="0" bIns="0" rtlCol="0" anchor="t">
            <a:spAutoFit/>
          </a:bodyPr>
          <a:lstStyle/>
          <a:p>
            <a:pPr algn="l">
              <a:lnSpc>
                <a:spcPts val="2160"/>
              </a:lnSpc>
            </a:pPr>
            <a:r>
              <a:rPr lang="en-US" sz="1800" spc="-18" dirty="0">
                <a:solidFill>
                  <a:srgbClr val="000000"/>
                </a:solidFill>
                <a:latin typeface="Helveticish"/>
              </a:rPr>
              <a:t>2020 Monitoring the Future Survey (NIDA):</a:t>
            </a:r>
          </a:p>
          <a:p>
            <a:pPr algn="r">
              <a:lnSpc>
                <a:spcPts val="2160"/>
              </a:lnSpc>
            </a:pPr>
            <a:endParaRPr lang="en-US" sz="1800" spc="-18" dirty="0">
              <a:solidFill>
                <a:srgbClr val="000000"/>
              </a:solidFill>
              <a:latin typeface="Helveticish"/>
            </a:endParaRPr>
          </a:p>
          <a:p>
            <a:pPr>
              <a:lnSpc>
                <a:spcPts val="2160"/>
              </a:lnSpc>
            </a:pPr>
            <a:r>
              <a:rPr lang="en-US" sz="1800" spc="-18" dirty="0">
                <a:solidFill>
                  <a:srgbClr val="000000"/>
                </a:solidFill>
                <a:latin typeface="Helveticish"/>
              </a:rPr>
              <a:t>•The percentage of teens who vaped marijuana in the past 12 months increased slightly between 2019 and 2020 after a </a:t>
            </a:r>
            <a:r>
              <a:rPr lang="en-US" sz="1802" spc="-18" dirty="0">
                <a:solidFill>
                  <a:srgbClr val="000000"/>
                </a:solidFill>
                <a:latin typeface="Arialle"/>
              </a:rPr>
              <a:t>marked increase from 2017.</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77913" y="1235819"/>
            <a:ext cx="4279392" cy="16764"/>
          </a:xfrm>
          <a:prstGeom prst="rect">
            <a:avLst/>
          </a:prstGeom>
        </p:spPr>
      </p:pic>
      <p:sp>
        <p:nvSpPr>
          <p:cNvPr id="6" name="TextBox 6"/>
          <p:cNvSpPr txBox="1"/>
          <p:nvPr/>
        </p:nvSpPr>
        <p:spPr>
          <a:xfrm>
            <a:off x="6777913" y="2438400"/>
            <a:ext cx="4817034" cy="3649717"/>
          </a:xfrm>
          <a:prstGeom prst="rect">
            <a:avLst/>
          </a:prstGeom>
        </p:spPr>
        <p:txBody>
          <a:bodyPr wrap="square" lIns="0" tIns="0" rIns="0" bIns="0" rtlCol="0" anchor="t">
            <a:spAutoFit/>
          </a:bodyPr>
          <a:lstStyle/>
          <a:p>
            <a:pPr>
              <a:lnSpc>
                <a:spcPts val="2160"/>
              </a:lnSpc>
            </a:pPr>
            <a:r>
              <a:rPr lang="en-US" sz="1800" spc="-18" dirty="0">
                <a:solidFill>
                  <a:srgbClr val="000000"/>
                </a:solidFill>
                <a:latin typeface="Helveticish"/>
              </a:rPr>
              <a:t>•In 2020, 8.1% of 8th graders, 19.1% of 10th graders, and 22.1% of 12th </a:t>
            </a:r>
            <a:r>
              <a:rPr lang="en-US" sz="1600" spc="-18" dirty="0">
                <a:solidFill>
                  <a:srgbClr val="000000"/>
                </a:solidFill>
                <a:latin typeface="Helveticish"/>
              </a:rPr>
              <a:t>graders</a:t>
            </a:r>
            <a:r>
              <a:rPr lang="en-US" sz="1800" spc="-18" dirty="0">
                <a:solidFill>
                  <a:srgbClr val="000000"/>
                </a:solidFill>
                <a:latin typeface="Helveticish"/>
              </a:rPr>
              <a:t> reported that they vaped marijuana in the past 12 months.</a:t>
            </a:r>
          </a:p>
          <a:p>
            <a:pPr algn="just">
              <a:lnSpc>
                <a:spcPts val="2160"/>
              </a:lnSpc>
            </a:pPr>
            <a:endParaRPr lang="en-US" sz="1800" spc="-18" dirty="0">
              <a:solidFill>
                <a:srgbClr val="000000"/>
              </a:solidFill>
              <a:latin typeface="Helveticish"/>
            </a:endParaRPr>
          </a:p>
          <a:p>
            <a:pPr algn="l">
              <a:lnSpc>
                <a:spcPts val="2160"/>
              </a:lnSpc>
            </a:pPr>
            <a:r>
              <a:rPr lang="en-US" sz="1800" spc="-18" dirty="0">
                <a:solidFill>
                  <a:srgbClr val="000000"/>
                </a:solidFill>
                <a:latin typeface="Helveticish"/>
              </a:rPr>
              <a:t>•The percentage of 10th graders reporting daily or near-daily marijuana vaping decreased significantly between 2019 and 2020.</a:t>
            </a:r>
          </a:p>
          <a:p>
            <a:pPr algn="r">
              <a:lnSpc>
                <a:spcPts val="2160"/>
              </a:lnSpc>
            </a:pPr>
            <a:endParaRPr lang="en-US" sz="1800" spc="-18" dirty="0">
              <a:solidFill>
                <a:srgbClr val="000000"/>
              </a:solidFill>
              <a:latin typeface="Helveticish"/>
            </a:endParaRPr>
          </a:p>
          <a:p>
            <a:pPr algn="just">
              <a:lnSpc>
                <a:spcPts val="2160"/>
              </a:lnSpc>
            </a:pPr>
            <a:r>
              <a:rPr lang="en-US" sz="1800" spc="-18" dirty="0">
                <a:solidFill>
                  <a:srgbClr val="000000"/>
                </a:solidFill>
                <a:latin typeface="Helveticish"/>
              </a:rPr>
              <a:t>•Less than 1% of 8th graders, 1.7% of 10th graders and 2.5% of 12th graders report daily or near daily vaping of marijuana </a:t>
            </a:r>
          </a:p>
          <a:p>
            <a:pPr algn="l">
              <a:lnSpc>
                <a:spcPts val="2160"/>
              </a:lnSpc>
            </a:pPr>
            <a:r>
              <a:rPr lang="en-US" sz="1800" spc="-18" dirty="0">
                <a:solidFill>
                  <a:srgbClr val="000000"/>
                </a:solidFill>
                <a:latin typeface="Helveticish"/>
              </a:rPr>
              <a:t>in 2020 compared to .8% of 8th graders, 3% of 10th graders and 3.5 % of 12th graders in 2019.</a:t>
            </a:r>
          </a:p>
        </p:txBody>
      </p:sp>
      <p:sp>
        <p:nvSpPr>
          <p:cNvPr id="7" name="TextBox 7"/>
          <p:cNvSpPr txBox="1"/>
          <p:nvPr/>
        </p:nvSpPr>
        <p:spPr>
          <a:xfrm>
            <a:off x="5289550" y="80010"/>
            <a:ext cx="5765523" cy="563880"/>
          </a:xfrm>
          <a:prstGeom prst="rect">
            <a:avLst/>
          </a:prstGeom>
        </p:spPr>
        <p:txBody>
          <a:bodyPr lIns="0" tIns="0" rIns="0" bIns="0" rtlCol="0" anchor="t">
            <a:spAutoFit/>
          </a:bodyPr>
          <a:lstStyle/>
          <a:p>
            <a:pPr>
              <a:lnSpc>
                <a:spcPts val="4620"/>
              </a:lnSpc>
            </a:pPr>
            <a:r>
              <a:rPr lang="en-US" sz="3300" spc="26">
                <a:solidFill>
                  <a:srgbClr val="000000"/>
                </a:solidFill>
                <a:latin typeface="Oswald"/>
              </a:rPr>
              <a:t>National Youth Marijuana Use Data</a:t>
            </a:r>
          </a:p>
        </p:txBody>
      </p:sp>
      <p:pic>
        <p:nvPicPr>
          <p:cNvPr id="9" name="Picture 8">
            <a:extLst>
              <a:ext uri="{FF2B5EF4-FFF2-40B4-BE49-F238E27FC236}">
                <a16:creationId xmlns:a16="http://schemas.microsoft.com/office/drawing/2014/main" id="{FA507B8D-0980-0B49-9106-0890AD882E83}"/>
              </a:ext>
            </a:extLst>
          </p:cNvPr>
          <p:cNvPicPr>
            <a:picLocks noChangeAspect="1"/>
          </p:cNvPicPr>
          <p:nvPr/>
        </p:nvPicPr>
        <p:blipFill>
          <a:blip r:embed="rId4"/>
          <a:stretch>
            <a:fillRect/>
          </a:stretch>
        </p:blipFill>
        <p:spPr>
          <a:xfrm>
            <a:off x="237365" y="1226149"/>
            <a:ext cx="6501865" cy="5147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343400" y="187644"/>
            <a:ext cx="6858000" cy="5166215"/>
            <a:chOff x="0" y="0"/>
            <a:chExt cx="7668768" cy="5776976"/>
          </a:xfrm>
        </p:grpSpPr>
        <p:sp>
          <p:nvSpPr>
            <p:cNvPr id="3" name="Freeform 3"/>
            <p:cNvSpPr/>
            <p:nvPr/>
          </p:nvSpPr>
          <p:spPr>
            <a:xfrm>
              <a:off x="0" y="0"/>
              <a:ext cx="7668768" cy="5776976"/>
            </a:xfrm>
            <a:custGeom>
              <a:avLst/>
              <a:gdLst/>
              <a:ahLst/>
              <a:cxnLst/>
              <a:rect l="l" t="t" r="r" b="b"/>
              <a:pathLst>
                <a:path w="7668768" h="5776976">
                  <a:moveTo>
                    <a:pt x="0" y="0"/>
                  </a:moveTo>
                  <a:lnTo>
                    <a:pt x="0" y="5776976"/>
                  </a:lnTo>
                  <a:lnTo>
                    <a:pt x="7668768" y="5776976"/>
                  </a:lnTo>
                  <a:lnTo>
                    <a:pt x="7668768" y="0"/>
                  </a:lnTo>
                  <a:close/>
                </a:path>
              </a:pathLst>
            </a:custGeom>
            <a:blipFill>
              <a:blip r:embed="rId2"/>
              <a:stretch>
                <a:fillRect/>
              </a:stretch>
            </a:blipFill>
          </p:spPr>
        </p:sp>
      </p:grpSp>
      <p:sp>
        <p:nvSpPr>
          <p:cNvPr id="4" name="TextBox 4"/>
          <p:cNvSpPr txBox="1"/>
          <p:nvPr/>
        </p:nvSpPr>
        <p:spPr>
          <a:xfrm>
            <a:off x="685800" y="5494147"/>
            <a:ext cx="10851792" cy="819150"/>
          </a:xfrm>
          <a:prstGeom prst="rect">
            <a:avLst/>
          </a:prstGeom>
        </p:spPr>
        <p:txBody>
          <a:bodyPr lIns="0" tIns="0" rIns="0" bIns="0" rtlCol="0" anchor="t">
            <a:spAutoFit/>
          </a:bodyPr>
          <a:lstStyle/>
          <a:p>
            <a:pPr algn="l">
              <a:lnSpc>
                <a:spcPts val="2160"/>
              </a:lnSpc>
            </a:pPr>
            <a:r>
              <a:rPr lang="en-US" sz="1800" spc="-18" dirty="0">
                <a:solidFill>
                  <a:srgbClr val="000000"/>
                </a:solidFill>
                <a:latin typeface="Helveticish"/>
              </a:rPr>
              <a:t>2020 Monitoring the Future Survey (NIDA):</a:t>
            </a:r>
          </a:p>
          <a:p>
            <a:pPr algn="just">
              <a:lnSpc>
                <a:spcPts val="2160"/>
              </a:lnSpc>
            </a:pPr>
            <a:r>
              <a:rPr lang="en-US" sz="1800" spc="-18" dirty="0">
                <a:solidFill>
                  <a:srgbClr val="000000"/>
                </a:solidFill>
                <a:latin typeface="Helveticish"/>
              </a:rPr>
              <a:t>•35% of 12th graders, 28% of 10th graders, and 11.4% of 8th graders have used marijuana in the past year. •6.9% of 12th graders, 4.4% of 10th graders, and 1.1% of 8th graders, use marijuana on a daily basis.</a:t>
            </a:r>
          </a:p>
        </p:txBody>
      </p:sp>
      <p:sp>
        <p:nvSpPr>
          <p:cNvPr id="5" name="TextBox 5"/>
          <p:cNvSpPr txBox="1"/>
          <p:nvPr/>
        </p:nvSpPr>
        <p:spPr>
          <a:xfrm>
            <a:off x="685800" y="211836"/>
            <a:ext cx="3967263" cy="172593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National </a:t>
            </a:r>
          </a:p>
          <a:p>
            <a:pPr algn="l">
              <a:lnSpc>
                <a:spcPts val="4620"/>
              </a:lnSpc>
            </a:pPr>
            <a:r>
              <a:rPr lang="en-US" sz="3300" spc="26">
                <a:solidFill>
                  <a:srgbClr val="000000"/>
                </a:solidFill>
                <a:latin typeface="Oswald"/>
              </a:rPr>
              <a:t>Youth Marijuana Use Data</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5774722"/>
            <a:ext cx="4279392" cy="16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210044" y="1026897"/>
            <a:ext cx="4296156" cy="4581144"/>
            <a:chOff x="0" y="0"/>
            <a:chExt cx="5728208" cy="6108192"/>
          </a:xfrm>
        </p:grpSpPr>
        <p:sp>
          <p:nvSpPr>
            <p:cNvPr id="3" name="Freeform 3"/>
            <p:cNvSpPr/>
            <p:nvPr/>
          </p:nvSpPr>
          <p:spPr>
            <a:xfrm>
              <a:off x="0" y="0"/>
              <a:ext cx="5728208" cy="6108192"/>
            </a:xfrm>
            <a:custGeom>
              <a:avLst/>
              <a:gdLst/>
              <a:ahLst/>
              <a:cxnLst/>
              <a:rect l="l" t="t" r="r" b="b"/>
              <a:pathLst>
                <a:path w="5728208" h="6108192">
                  <a:moveTo>
                    <a:pt x="0" y="0"/>
                  </a:moveTo>
                  <a:lnTo>
                    <a:pt x="0" y="6108192"/>
                  </a:lnTo>
                  <a:lnTo>
                    <a:pt x="5728208" y="6108192"/>
                  </a:lnTo>
                  <a:lnTo>
                    <a:pt x="5728208" y="0"/>
                  </a:lnTo>
                  <a:close/>
                </a:path>
              </a:pathLst>
            </a:custGeom>
            <a:blipFill>
              <a:blip r:embed="rId2"/>
              <a:stretch>
                <a:fillRect/>
              </a:stretch>
            </a:blipFill>
          </p:spPr>
        </p:sp>
      </p:grpSp>
      <p:sp>
        <p:nvSpPr>
          <p:cNvPr id="4" name="TextBox 4"/>
          <p:cNvSpPr txBox="1"/>
          <p:nvPr/>
        </p:nvSpPr>
        <p:spPr>
          <a:xfrm>
            <a:off x="685800" y="2697510"/>
            <a:ext cx="6369268" cy="1095375"/>
          </a:xfrm>
          <a:prstGeom prst="rect">
            <a:avLst/>
          </a:prstGeom>
        </p:spPr>
        <p:txBody>
          <a:bodyPr lIns="0" tIns="0" rIns="0" bIns="0" rtlCol="0" anchor="t">
            <a:spAutoFit/>
          </a:bodyPr>
          <a:lstStyle/>
          <a:p>
            <a:pPr>
              <a:lnSpc>
                <a:spcPts val="2879"/>
              </a:lnSpc>
            </a:pPr>
            <a:r>
              <a:rPr lang="en-US" sz="2399" spc="-23">
                <a:solidFill>
                  <a:srgbClr val="000000"/>
                </a:solidFill>
                <a:latin typeface="Helveticish"/>
              </a:rPr>
              <a:t>2019 High School Youth Risk Behavior Survey: </a:t>
            </a:r>
          </a:p>
          <a:p>
            <a:pPr>
              <a:lnSpc>
                <a:spcPts val="2879"/>
              </a:lnSpc>
            </a:pPr>
            <a:endParaRPr lang="en-US" sz="2399" spc="-23">
              <a:solidFill>
                <a:srgbClr val="000000"/>
              </a:solidFill>
              <a:latin typeface="Helveticish"/>
            </a:endParaRPr>
          </a:p>
          <a:p>
            <a:pPr>
              <a:lnSpc>
                <a:spcPts val="2879"/>
              </a:lnSpc>
            </a:pPr>
            <a:r>
              <a:rPr lang="en-US" sz="2399" spc="-23">
                <a:solidFill>
                  <a:srgbClr val="000000"/>
                </a:solidFill>
                <a:latin typeface="Helveticish"/>
              </a:rPr>
              <a:t>17% of Virginia high school students currently </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3092369"/>
            <a:ext cx="6186805" cy="22146"/>
          </a:xfrm>
          <a:prstGeom prst="rect">
            <a:avLst/>
          </a:prstGeom>
        </p:spPr>
      </p:pic>
      <p:sp>
        <p:nvSpPr>
          <p:cNvPr id="6" name="TextBox 6"/>
          <p:cNvSpPr txBox="1"/>
          <p:nvPr/>
        </p:nvSpPr>
        <p:spPr>
          <a:xfrm>
            <a:off x="685800" y="323664"/>
            <a:ext cx="5410200" cy="1485900"/>
          </a:xfrm>
          <a:prstGeom prst="rect">
            <a:avLst/>
          </a:prstGeom>
        </p:spPr>
        <p:txBody>
          <a:bodyPr lIns="0" tIns="0" rIns="0" bIns="0" rtlCol="0" anchor="t">
            <a:spAutoFit/>
          </a:bodyPr>
          <a:lstStyle/>
          <a:p>
            <a:pPr>
              <a:lnSpc>
                <a:spcPts val="3960"/>
              </a:lnSpc>
            </a:pPr>
            <a:r>
              <a:rPr lang="en-US" sz="3300" spc="26">
                <a:solidFill>
                  <a:srgbClr val="000000"/>
                </a:solidFill>
                <a:latin typeface="Oswald"/>
              </a:rPr>
              <a:t>Virginia </a:t>
            </a:r>
          </a:p>
          <a:p>
            <a:pPr>
              <a:lnSpc>
                <a:spcPts val="3960"/>
              </a:lnSpc>
            </a:pPr>
            <a:r>
              <a:rPr lang="en-US" sz="3300" spc="26">
                <a:solidFill>
                  <a:srgbClr val="000000"/>
                </a:solidFill>
                <a:latin typeface="Oswald"/>
              </a:rPr>
              <a:t>Youth Marijuana Use </a:t>
            </a:r>
          </a:p>
          <a:p>
            <a:pPr>
              <a:lnSpc>
                <a:spcPts val="3960"/>
              </a:lnSpc>
            </a:pPr>
            <a:r>
              <a:rPr lang="en-US" sz="3300" spc="26">
                <a:solidFill>
                  <a:srgbClr val="000000"/>
                </a:solidFill>
                <a:latin typeface="Oswald"/>
              </a:rPr>
              <a:t>Data </a:t>
            </a:r>
          </a:p>
        </p:txBody>
      </p:sp>
      <p:sp>
        <p:nvSpPr>
          <p:cNvPr id="7" name="TextBox 7"/>
          <p:cNvSpPr txBox="1"/>
          <p:nvPr/>
        </p:nvSpPr>
        <p:spPr>
          <a:xfrm>
            <a:off x="701952" y="3735735"/>
            <a:ext cx="3168482" cy="415229"/>
          </a:xfrm>
          <a:prstGeom prst="rect">
            <a:avLst/>
          </a:prstGeom>
        </p:spPr>
        <p:txBody>
          <a:bodyPr lIns="0" tIns="0" rIns="0" bIns="0" rtlCol="0" anchor="t">
            <a:spAutoFit/>
          </a:bodyPr>
          <a:lstStyle/>
          <a:p>
            <a:pPr algn="l">
              <a:lnSpc>
                <a:spcPts val="3363"/>
              </a:lnSpc>
            </a:pPr>
            <a:r>
              <a:rPr lang="en-US" sz="2402" spc="-24">
                <a:solidFill>
                  <a:srgbClr val="000000"/>
                </a:solidFill>
                <a:latin typeface="Arialle"/>
              </a:rPr>
              <a:t>use marijuana (2019).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5248526" y="1273281"/>
            <a:ext cx="6112764" cy="2633472"/>
            <a:chOff x="0" y="0"/>
            <a:chExt cx="8150352" cy="3511296"/>
          </a:xfrm>
        </p:grpSpPr>
        <p:sp>
          <p:nvSpPr>
            <p:cNvPr id="3" name="Freeform 3"/>
            <p:cNvSpPr/>
            <p:nvPr/>
          </p:nvSpPr>
          <p:spPr>
            <a:xfrm>
              <a:off x="0" y="0"/>
              <a:ext cx="8150352" cy="3511296"/>
            </a:xfrm>
            <a:custGeom>
              <a:avLst/>
              <a:gdLst/>
              <a:ahLst/>
              <a:cxnLst/>
              <a:rect l="l" t="t" r="r" b="b"/>
              <a:pathLst>
                <a:path w="8150352" h="3511296">
                  <a:moveTo>
                    <a:pt x="0" y="0"/>
                  </a:moveTo>
                  <a:lnTo>
                    <a:pt x="0" y="3511296"/>
                  </a:lnTo>
                  <a:lnTo>
                    <a:pt x="8150352" y="3511296"/>
                  </a:lnTo>
                  <a:lnTo>
                    <a:pt x="8150352" y="0"/>
                  </a:lnTo>
                  <a:close/>
                </a:path>
              </a:pathLst>
            </a:custGeom>
            <a:blipFill>
              <a:blip r:embed="rId2"/>
              <a:stretch>
                <a:fillRect/>
              </a:stretch>
            </a:blipFill>
          </p:spPr>
        </p:sp>
      </p:grpSp>
      <p:sp>
        <p:nvSpPr>
          <p:cNvPr id="4" name="TextBox 4"/>
          <p:cNvSpPr txBox="1"/>
          <p:nvPr/>
        </p:nvSpPr>
        <p:spPr>
          <a:xfrm>
            <a:off x="685800" y="4518863"/>
            <a:ext cx="10413222" cy="1349087"/>
          </a:xfrm>
          <a:prstGeom prst="rect">
            <a:avLst/>
          </a:prstGeom>
        </p:spPr>
        <p:txBody>
          <a:bodyPr lIns="0" tIns="0" rIns="0" bIns="0" rtlCol="0" anchor="t">
            <a:spAutoFit/>
          </a:bodyPr>
          <a:lstStyle/>
          <a:p>
            <a:pPr algn="l">
              <a:lnSpc>
                <a:spcPts val="4379"/>
              </a:lnSpc>
            </a:pPr>
            <a:r>
              <a:rPr lang="en-US" sz="1800" spc="-18" dirty="0">
                <a:solidFill>
                  <a:srgbClr val="309BCF"/>
                </a:solidFill>
                <a:latin typeface="Helveticish Bold"/>
              </a:rPr>
              <a:t>Two main chemicals are non-psychoactive CBD (Cannabidiol) and psychoactive THC (Delta-9-</a:t>
            </a:r>
          </a:p>
          <a:p>
            <a:pPr algn="l">
              <a:lnSpc>
                <a:spcPts val="900"/>
              </a:lnSpc>
            </a:pPr>
            <a:r>
              <a:rPr lang="en-US" sz="1800" spc="-18" dirty="0">
                <a:solidFill>
                  <a:srgbClr val="309BCF"/>
                </a:solidFill>
                <a:latin typeface="Helveticish Bold"/>
              </a:rPr>
              <a:t>tetrahydrocannbidio).</a:t>
            </a:r>
          </a:p>
          <a:p>
            <a:pPr algn="l">
              <a:lnSpc>
                <a:spcPts val="900"/>
              </a:lnSpc>
            </a:pPr>
            <a:endParaRPr lang="en-US" sz="1800" spc="-18" dirty="0">
              <a:solidFill>
                <a:srgbClr val="309BCF"/>
              </a:solidFill>
              <a:latin typeface="Helveticish Bold"/>
            </a:endParaRPr>
          </a:p>
          <a:p>
            <a:r>
              <a:rPr lang="en-US" sz="1800" spc="-18" dirty="0">
                <a:solidFill>
                  <a:srgbClr val="309BCF"/>
                </a:solidFill>
                <a:latin typeface="Helveticish Bold"/>
              </a:rPr>
              <a:t>Research studies show that, while CBD is non-addictive and non-intoxicating, THC, however, is </a:t>
            </a:r>
            <a:r>
              <a:rPr lang="en-US" sz="1800" spc="14" dirty="0">
                <a:solidFill>
                  <a:srgbClr val="309BCF"/>
                </a:solidFill>
                <a:latin typeface="Arialle Bold"/>
              </a:rPr>
              <a:t>addictive and can have adverse effects on the brain.</a:t>
            </a:r>
            <a:r>
              <a:rPr lang="en-US" sz="1800" spc="-18" dirty="0">
                <a:solidFill>
                  <a:srgbClr val="309BCF"/>
                </a:solidFill>
                <a:latin typeface="Helveticish Bold"/>
              </a:rPr>
              <a:t> </a:t>
            </a:r>
          </a:p>
        </p:txBody>
      </p:sp>
      <p:sp>
        <p:nvSpPr>
          <p:cNvPr id="5" name="TextBox 5"/>
          <p:cNvSpPr txBox="1"/>
          <p:nvPr/>
        </p:nvSpPr>
        <p:spPr>
          <a:xfrm>
            <a:off x="744322" y="231648"/>
            <a:ext cx="3839799" cy="563880"/>
          </a:xfrm>
          <a:prstGeom prst="rect">
            <a:avLst/>
          </a:prstGeom>
        </p:spPr>
        <p:txBody>
          <a:bodyPr lIns="0" tIns="0" rIns="0" bIns="0" rtlCol="0" anchor="t">
            <a:spAutoFit/>
          </a:bodyPr>
          <a:lstStyle/>
          <a:p>
            <a:pPr algn="l">
              <a:lnSpc>
                <a:spcPts val="4620"/>
              </a:lnSpc>
            </a:pPr>
            <a:r>
              <a:rPr lang="en-US" sz="3300" spc="26">
                <a:solidFill>
                  <a:srgbClr val="309BCF"/>
                </a:solidFill>
                <a:latin typeface="Oswald"/>
              </a:rPr>
              <a:t>What is marijuana?</a:t>
            </a:r>
          </a:p>
        </p:txBody>
      </p:sp>
      <p:sp>
        <p:nvSpPr>
          <p:cNvPr id="7" name="TextBox 7"/>
          <p:cNvSpPr txBox="1"/>
          <p:nvPr/>
        </p:nvSpPr>
        <p:spPr>
          <a:xfrm>
            <a:off x="744322" y="1216131"/>
            <a:ext cx="3696127" cy="3154680"/>
          </a:xfrm>
          <a:prstGeom prst="rect">
            <a:avLst/>
          </a:prstGeom>
        </p:spPr>
        <p:txBody>
          <a:bodyPr lIns="0" tIns="0" rIns="0" bIns="0" rtlCol="0" anchor="t">
            <a:spAutoFit/>
          </a:bodyPr>
          <a:lstStyle/>
          <a:p>
            <a:pPr>
              <a:lnSpc>
                <a:spcPts val="2520"/>
              </a:lnSpc>
              <a:spcBef>
                <a:spcPct val="0"/>
              </a:spcBef>
            </a:pPr>
            <a:r>
              <a:rPr lang="en-US" sz="1800" spc="14" dirty="0">
                <a:solidFill>
                  <a:srgbClr val="309BCF"/>
                </a:solidFill>
                <a:latin typeface="Helveticish Bold"/>
              </a:rPr>
              <a:t>Marijuana, also known as Cannabis, is made up of seeds, leaves, flowers, and stems from the cannabis plant. </a:t>
            </a:r>
          </a:p>
          <a:p>
            <a:pPr>
              <a:lnSpc>
                <a:spcPts val="2520"/>
              </a:lnSpc>
              <a:spcBef>
                <a:spcPct val="0"/>
              </a:spcBef>
            </a:pPr>
            <a:endParaRPr lang="en-US" sz="1800" spc="14" dirty="0">
              <a:solidFill>
                <a:srgbClr val="309BCF"/>
              </a:solidFill>
              <a:latin typeface="Helveticish Bold"/>
            </a:endParaRPr>
          </a:p>
          <a:p>
            <a:pPr>
              <a:lnSpc>
                <a:spcPts val="2520"/>
              </a:lnSpc>
              <a:spcBef>
                <a:spcPct val="0"/>
              </a:spcBef>
            </a:pPr>
            <a:r>
              <a:rPr lang="en-US" sz="1800" spc="14" dirty="0">
                <a:solidFill>
                  <a:srgbClr val="309BCF"/>
                </a:solidFill>
                <a:latin typeface="Helveticish Bold"/>
              </a:rPr>
              <a:t>People use it in several forms, including dried and smoked, vaped, or ingested in baked goods. Marijuana contains over 400 hundred chemicals.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C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11570" y="2566707"/>
            <a:ext cx="3275076" cy="16764"/>
          </a:xfrm>
          <a:prstGeom prst="rect">
            <a:avLst/>
          </a:prstGeom>
        </p:spPr>
      </p:pic>
      <p:grpSp>
        <p:nvGrpSpPr>
          <p:cNvPr id="3" name="Group 3"/>
          <p:cNvGrpSpPr>
            <a:grpSpLocks noChangeAspect="1"/>
          </p:cNvGrpSpPr>
          <p:nvPr/>
        </p:nvGrpSpPr>
        <p:grpSpPr>
          <a:xfrm>
            <a:off x="685800" y="1146996"/>
            <a:ext cx="4521708" cy="4824984"/>
            <a:chOff x="0" y="0"/>
            <a:chExt cx="6028944" cy="6433312"/>
          </a:xfrm>
        </p:grpSpPr>
        <p:sp>
          <p:nvSpPr>
            <p:cNvPr id="4" name="Freeform 4"/>
            <p:cNvSpPr/>
            <p:nvPr/>
          </p:nvSpPr>
          <p:spPr>
            <a:xfrm>
              <a:off x="0" y="0"/>
              <a:ext cx="6028944" cy="6433312"/>
            </a:xfrm>
            <a:custGeom>
              <a:avLst/>
              <a:gdLst/>
              <a:ahLst/>
              <a:cxnLst/>
              <a:rect l="l" t="t" r="r" b="b"/>
              <a:pathLst>
                <a:path w="6028944" h="6433312">
                  <a:moveTo>
                    <a:pt x="0" y="0"/>
                  </a:moveTo>
                  <a:lnTo>
                    <a:pt x="0" y="6433312"/>
                  </a:lnTo>
                  <a:lnTo>
                    <a:pt x="6028944" y="6433312"/>
                  </a:lnTo>
                  <a:lnTo>
                    <a:pt x="6028944" y="0"/>
                  </a:lnTo>
                  <a:close/>
                </a:path>
              </a:pathLst>
            </a:custGeom>
            <a:blipFill>
              <a:blip r:embed="rId4"/>
              <a:stretch>
                <a:fillRect/>
              </a:stretch>
            </a:blipFill>
          </p:spPr>
        </p:sp>
      </p:grpSp>
      <p:sp>
        <p:nvSpPr>
          <p:cNvPr id="5" name="TextBox 5"/>
          <p:cNvSpPr txBox="1"/>
          <p:nvPr/>
        </p:nvSpPr>
        <p:spPr>
          <a:xfrm>
            <a:off x="5497705" y="2309172"/>
            <a:ext cx="5809512" cy="819150"/>
          </a:xfrm>
          <a:prstGeom prst="rect">
            <a:avLst/>
          </a:prstGeom>
        </p:spPr>
        <p:txBody>
          <a:bodyPr lIns="0" tIns="0" rIns="0" bIns="0" rtlCol="0" anchor="t">
            <a:spAutoFit/>
          </a:bodyPr>
          <a:lstStyle/>
          <a:p>
            <a:pPr algn="l">
              <a:lnSpc>
                <a:spcPts val="2160"/>
              </a:lnSpc>
            </a:pPr>
            <a:r>
              <a:rPr lang="en-US" sz="1800" spc="-18" dirty="0">
                <a:solidFill>
                  <a:srgbClr val="000000"/>
                </a:solidFill>
                <a:latin typeface="Helveticish"/>
              </a:rPr>
              <a:t>According to the National Institute on Drug Abuse, THC’s chemical structure is similar to a brain chemical called anandamide.</a:t>
            </a:r>
          </a:p>
        </p:txBody>
      </p:sp>
      <p:sp>
        <p:nvSpPr>
          <p:cNvPr id="6" name="TextBox 6"/>
          <p:cNvSpPr txBox="1"/>
          <p:nvPr/>
        </p:nvSpPr>
        <p:spPr>
          <a:xfrm>
            <a:off x="5497705" y="3559488"/>
            <a:ext cx="6311874" cy="2277547"/>
          </a:xfrm>
          <a:prstGeom prst="rect">
            <a:avLst/>
          </a:prstGeom>
        </p:spPr>
        <p:txBody>
          <a:bodyPr lIns="0" tIns="0" rIns="0" bIns="0" rtlCol="0" anchor="t">
            <a:spAutoFit/>
          </a:bodyPr>
          <a:lstStyle/>
          <a:p>
            <a:pPr>
              <a:lnSpc>
                <a:spcPts val="2160"/>
              </a:lnSpc>
            </a:pPr>
            <a:r>
              <a:rPr lang="en-US" sz="1802" spc="-18" dirty="0">
                <a:solidFill>
                  <a:srgbClr val="000000"/>
                </a:solidFill>
                <a:latin typeface="Arialle"/>
              </a:rPr>
              <a:t>Anandamide sends chemical messages between nerve cells </a:t>
            </a:r>
          </a:p>
          <a:p>
            <a:pPr algn="l">
              <a:lnSpc>
                <a:spcPts val="2160"/>
              </a:lnSpc>
            </a:pPr>
            <a:r>
              <a:rPr lang="en-US" sz="1800" spc="-18" dirty="0">
                <a:solidFill>
                  <a:srgbClr val="000000"/>
                </a:solidFill>
                <a:latin typeface="Helveticish"/>
              </a:rPr>
              <a:t>(neurons) throughout the nervous system and affects brain areas that influence pleasure, memory, thinking, concentration, movement, coordination, and sensory and time perception.</a:t>
            </a:r>
          </a:p>
          <a:p>
            <a:pPr algn="r">
              <a:lnSpc>
                <a:spcPts val="2160"/>
              </a:lnSpc>
            </a:pPr>
            <a:endParaRPr lang="en-US" sz="1800" spc="-18" dirty="0">
              <a:solidFill>
                <a:srgbClr val="000000"/>
              </a:solidFill>
              <a:latin typeface="Helveticish"/>
            </a:endParaRPr>
          </a:p>
          <a:p>
            <a:pPr algn="l">
              <a:lnSpc>
                <a:spcPts val="2160"/>
              </a:lnSpc>
            </a:pPr>
            <a:r>
              <a:rPr lang="en-US" sz="1800" spc="-18" dirty="0">
                <a:solidFill>
                  <a:srgbClr val="000000"/>
                </a:solidFill>
                <a:latin typeface="Helveticish"/>
              </a:rPr>
              <a:t>Because of its similarity to anandamide, THC can also message or activate neurons, disrupting various mental and physical functions. </a:t>
            </a:r>
          </a:p>
        </p:txBody>
      </p:sp>
      <p:sp>
        <p:nvSpPr>
          <p:cNvPr id="8" name="TextBox 8"/>
          <p:cNvSpPr txBox="1"/>
          <p:nvPr/>
        </p:nvSpPr>
        <p:spPr>
          <a:xfrm>
            <a:off x="685800" y="237257"/>
            <a:ext cx="4777170" cy="563880"/>
          </a:xfrm>
          <a:prstGeom prst="rect">
            <a:avLst/>
          </a:prstGeom>
        </p:spPr>
        <p:txBody>
          <a:bodyPr lIns="0" tIns="0" rIns="0" bIns="0" rtlCol="0" anchor="t">
            <a:spAutoFit/>
          </a:bodyPr>
          <a:lstStyle/>
          <a:p>
            <a:pPr algn="l">
              <a:lnSpc>
                <a:spcPts val="4620"/>
              </a:lnSpc>
            </a:pPr>
            <a:r>
              <a:rPr lang="en-US" sz="3300" spc="26">
                <a:solidFill>
                  <a:srgbClr val="000000"/>
                </a:solidFill>
                <a:latin typeface="Oswald"/>
              </a:rPr>
              <a:t>How does marijuana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1810</Words>
  <Application>Microsoft Macintosh PowerPoint</Application>
  <PresentationFormat>Widescreen</PresentationFormat>
  <Paragraphs>168</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Oswald</vt:lpstr>
      <vt:lpstr>Arialle Bold</vt:lpstr>
      <vt:lpstr>Calibri</vt:lpstr>
      <vt:lpstr>Arialle</vt:lpstr>
      <vt:lpstr>Arial</vt:lpstr>
      <vt:lpstr>Arimo</vt:lpstr>
      <vt:lpstr>Helveticish</vt:lpstr>
      <vt:lpstr>Helveticish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Presentation.pdf</dc:title>
  <cp:lastModifiedBy>Microsoft Office User</cp:lastModifiedBy>
  <cp:revision>4</cp:revision>
  <dcterms:created xsi:type="dcterms:W3CDTF">2006-08-16T00:00:00Z</dcterms:created>
  <dcterms:modified xsi:type="dcterms:W3CDTF">2022-03-17T00:12:44Z</dcterms:modified>
  <dc:identifier>DAE3rRlbwZM</dc:identifier>
</cp:coreProperties>
</file>